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erkshire Swash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anose="020B0604020202020204" charset="0"/>
      <p:regular r:id="rId23"/>
    </p:embeddedFont>
    <p:embeddedFont>
      <p:font typeface="DM Sa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30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9199" y="4797475"/>
            <a:ext cx="9798042" cy="52530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83920" y="1638300"/>
            <a:ext cx="11920161" cy="283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</a:pPr>
            <a:r>
              <a:rPr lang="en-US" sz="10000">
                <a:solidFill>
                  <a:srgbClr val="000000"/>
                </a:solidFill>
                <a:latin typeface="DM Sans Bold"/>
              </a:rPr>
              <a:t>Capstone Project </a:t>
            </a:r>
            <a:r>
              <a:rPr lang="en-US" sz="10000">
                <a:solidFill>
                  <a:srgbClr val="FFE500"/>
                </a:solidFill>
                <a:latin typeface="DM Sans Bold"/>
              </a:rPr>
              <a:t>YoGuru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26257" y="647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29th January 2021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47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Capstone Project Sem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191250"/>
            <a:ext cx="162306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3795843" y="5389335"/>
            <a:ext cx="625177" cy="1119700"/>
            <a:chOff x="0" y="0"/>
            <a:chExt cx="833569" cy="1492934"/>
          </a:xfrm>
        </p:grpSpPr>
        <p:grpSp>
          <p:nvGrpSpPr>
            <p:cNvPr id="4" name="Group 4"/>
            <p:cNvGrpSpPr/>
            <p:nvPr/>
          </p:nvGrpSpPr>
          <p:grpSpPr>
            <a:xfrm rot="-10800000">
              <a:off x="0" y="659364"/>
              <a:ext cx="833569" cy="833569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69989" y="766444"/>
              <a:ext cx="493592" cy="562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2519">
                  <a:solidFill>
                    <a:srgbClr val="000000"/>
                  </a:solidFill>
                  <a:latin typeface="DM Sans Bold"/>
                </a:rPr>
                <a:t>6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 rot="-5400000">
              <a:off x="75560" y="269021"/>
              <a:ext cx="682449" cy="144408"/>
              <a:chOff x="0" y="0"/>
              <a:chExt cx="2028619" cy="42926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080"/>
                <a:ext cx="202861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2028619" h="434340">
                    <a:moveTo>
                      <a:pt x="2010839" y="187960"/>
                    </a:moveTo>
                    <a:lnTo>
                      <a:pt x="1749219" y="11430"/>
                    </a:lnTo>
                    <a:cubicBezTo>
                      <a:pt x="1731439" y="0"/>
                      <a:pt x="1708579" y="3810"/>
                      <a:pt x="1695879" y="21590"/>
                    </a:cubicBezTo>
                    <a:cubicBezTo>
                      <a:pt x="1684449" y="39370"/>
                      <a:pt x="1688259" y="62230"/>
                      <a:pt x="1706039" y="74930"/>
                    </a:cubicBezTo>
                    <a:lnTo>
                      <a:pt x="186478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864789" y="257810"/>
                    </a:lnTo>
                    <a:lnTo>
                      <a:pt x="1706039" y="364490"/>
                    </a:lnTo>
                    <a:cubicBezTo>
                      <a:pt x="1688259" y="375920"/>
                      <a:pt x="1684449" y="400050"/>
                      <a:pt x="1695879" y="417830"/>
                    </a:cubicBezTo>
                    <a:cubicBezTo>
                      <a:pt x="1703499" y="429260"/>
                      <a:pt x="1714929" y="434340"/>
                      <a:pt x="1727629" y="434340"/>
                    </a:cubicBezTo>
                    <a:cubicBezTo>
                      <a:pt x="1735249" y="434340"/>
                      <a:pt x="1742869" y="431800"/>
                      <a:pt x="1749219" y="427990"/>
                    </a:cubicBezTo>
                    <a:lnTo>
                      <a:pt x="2012109" y="251460"/>
                    </a:lnTo>
                    <a:cubicBezTo>
                      <a:pt x="2022269" y="243840"/>
                      <a:pt x="2028619" y="232410"/>
                      <a:pt x="2028619" y="219710"/>
                    </a:cubicBezTo>
                    <a:cubicBezTo>
                      <a:pt x="2028619" y="207010"/>
                      <a:pt x="2022269" y="195580"/>
                      <a:pt x="2010839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2925435" y="5883858"/>
            <a:ext cx="625177" cy="1137014"/>
            <a:chOff x="0" y="0"/>
            <a:chExt cx="833569" cy="151601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833569" cy="833569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69989" y="107080"/>
              <a:ext cx="493592" cy="562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2519">
                  <a:solidFill>
                    <a:srgbClr val="000000"/>
                  </a:solidFill>
                  <a:latin typeface="DM Sans Bold"/>
                </a:rPr>
                <a:t>1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 rot="5400000">
              <a:off x="75560" y="1102590"/>
              <a:ext cx="682449" cy="144408"/>
              <a:chOff x="0" y="0"/>
              <a:chExt cx="2028619" cy="42926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5080"/>
                <a:ext cx="202861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2028619" h="434340">
                    <a:moveTo>
                      <a:pt x="2010839" y="187960"/>
                    </a:moveTo>
                    <a:lnTo>
                      <a:pt x="1749219" y="11430"/>
                    </a:lnTo>
                    <a:cubicBezTo>
                      <a:pt x="1731439" y="0"/>
                      <a:pt x="1708579" y="3810"/>
                      <a:pt x="1695879" y="21590"/>
                    </a:cubicBezTo>
                    <a:cubicBezTo>
                      <a:pt x="1684449" y="39370"/>
                      <a:pt x="1688259" y="62230"/>
                      <a:pt x="1706039" y="74930"/>
                    </a:cubicBezTo>
                    <a:lnTo>
                      <a:pt x="186478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864789" y="257810"/>
                    </a:lnTo>
                    <a:lnTo>
                      <a:pt x="1706039" y="364490"/>
                    </a:lnTo>
                    <a:cubicBezTo>
                      <a:pt x="1688259" y="375920"/>
                      <a:pt x="1684449" y="400050"/>
                      <a:pt x="1695879" y="417830"/>
                    </a:cubicBezTo>
                    <a:cubicBezTo>
                      <a:pt x="1703499" y="429260"/>
                      <a:pt x="1714929" y="434340"/>
                      <a:pt x="1727629" y="434340"/>
                    </a:cubicBezTo>
                    <a:cubicBezTo>
                      <a:pt x="1735249" y="434340"/>
                      <a:pt x="1742869" y="431800"/>
                      <a:pt x="1749219" y="427990"/>
                    </a:cubicBezTo>
                    <a:lnTo>
                      <a:pt x="2012109" y="251460"/>
                    </a:lnTo>
                    <a:cubicBezTo>
                      <a:pt x="2022269" y="243840"/>
                      <a:pt x="2028619" y="232410"/>
                      <a:pt x="2028619" y="219710"/>
                    </a:cubicBezTo>
                    <a:cubicBezTo>
                      <a:pt x="2028619" y="207010"/>
                      <a:pt x="2022269" y="195580"/>
                      <a:pt x="2010839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806844" y="7260198"/>
            <a:ext cx="2862359" cy="1998102"/>
            <a:chOff x="0" y="0"/>
            <a:chExt cx="3816479" cy="266413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816479" cy="2664136"/>
              <a:chOff x="0" y="0"/>
              <a:chExt cx="3216910" cy="243786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9050" y="223520"/>
                <a:ext cx="3178810" cy="2206724"/>
              </a:xfrm>
              <a:custGeom>
                <a:avLst/>
                <a:gdLst/>
                <a:ahLst/>
                <a:cxnLst/>
                <a:rect l="l" t="t" r="r" b="b"/>
                <a:pathLst>
                  <a:path w="3178810" h="2206724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875751"/>
                      <a:pt x="7620" y="1025624"/>
                      <a:pt x="7620" y="1285974"/>
                    </a:cubicBezTo>
                    <a:cubicBezTo>
                      <a:pt x="7620" y="1480284"/>
                      <a:pt x="16510" y="1879064"/>
                      <a:pt x="21590" y="2070834"/>
                    </a:cubicBezTo>
                    <a:lnTo>
                      <a:pt x="130810" y="2185134"/>
                    </a:lnTo>
                    <a:cubicBezTo>
                      <a:pt x="275590" y="2192754"/>
                      <a:pt x="543560" y="2206724"/>
                      <a:pt x="793750" y="2206724"/>
                    </a:cubicBezTo>
                    <a:lnTo>
                      <a:pt x="3178810" y="2206724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2700" y="217170"/>
                <a:ext cx="3191510" cy="2219424"/>
              </a:xfrm>
              <a:custGeom>
                <a:avLst/>
                <a:gdLst/>
                <a:ahLst/>
                <a:cxnLst/>
                <a:rect l="l" t="t" r="r" b="b"/>
                <a:pathLst>
                  <a:path w="3191510" h="2219424">
                    <a:moveTo>
                      <a:pt x="3191510" y="2219424"/>
                    </a:moveTo>
                    <a:lnTo>
                      <a:pt x="800100" y="2219424"/>
                    </a:lnTo>
                    <a:cubicBezTo>
                      <a:pt x="547370" y="2219424"/>
                      <a:pt x="270510" y="2205454"/>
                      <a:pt x="137160" y="2197834"/>
                    </a:cubicBezTo>
                    <a:lnTo>
                      <a:pt x="134620" y="2197834"/>
                    </a:lnTo>
                    <a:lnTo>
                      <a:pt x="21590" y="2079724"/>
                    </a:lnTo>
                    <a:lnTo>
                      <a:pt x="21590" y="2077184"/>
                    </a:lnTo>
                    <a:cubicBezTo>
                      <a:pt x="16510" y="1873984"/>
                      <a:pt x="7620" y="1480284"/>
                      <a:pt x="7620" y="1292324"/>
                    </a:cubicBezTo>
                    <a:cubicBezTo>
                      <a:pt x="7620" y="1176754"/>
                      <a:pt x="6350" y="1000224"/>
                      <a:pt x="5080" y="882101"/>
                    </a:cubicBezTo>
                    <a:cubicBezTo>
                      <a:pt x="3810" y="882101"/>
                      <a:pt x="2540" y="882101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219424"/>
                    </a:lnTo>
                    <a:close/>
                    <a:moveTo>
                      <a:pt x="139700" y="2185134"/>
                    </a:moveTo>
                    <a:cubicBezTo>
                      <a:pt x="273050" y="2192754"/>
                      <a:pt x="548640" y="2206724"/>
                      <a:pt x="800100" y="2206724"/>
                    </a:cubicBezTo>
                    <a:lnTo>
                      <a:pt x="3178810" y="2206724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882101"/>
                      <a:pt x="16510" y="882101"/>
                      <a:pt x="17780" y="882101"/>
                    </a:cubicBezTo>
                    <a:cubicBezTo>
                      <a:pt x="19050" y="1000224"/>
                      <a:pt x="20320" y="1176754"/>
                      <a:pt x="20320" y="1292324"/>
                    </a:cubicBezTo>
                    <a:cubicBezTo>
                      <a:pt x="20320" y="1479014"/>
                      <a:pt x="29210" y="1870174"/>
                      <a:pt x="34290" y="2074644"/>
                    </a:cubicBezTo>
                    <a:lnTo>
                      <a:pt x="139700" y="2185134"/>
                    </a:lnTo>
                    <a:close/>
                    <a:moveTo>
                      <a:pt x="139700" y="2185134"/>
                    </a:moveTo>
                    <a:lnTo>
                      <a:pt x="133350" y="2059404"/>
                    </a:lnTo>
                    <a:lnTo>
                      <a:pt x="34290" y="2073374"/>
                    </a:lnTo>
                    <a:lnTo>
                      <a:pt x="139700" y="21851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617220" h="30480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90745" y="964923"/>
              <a:ext cx="2945175" cy="532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66"/>
                </a:lnSpc>
              </a:pPr>
              <a:r>
                <a:rPr lang="en-US" sz="2311" spc="23">
                  <a:solidFill>
                    <a:srgbClr val="000000"/>
                  </a:solidFill>
                  <a:latin typeface="DM Sans"/>
                </a:rPr>
                <a:t>Pose selection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560027" y="5389335"/>
            <a:ext cx="625177" cy="1119700"/>
            <a:chOff x="0" y="0"/>
            <a:chExt cx="833569" cy="1492934"/>
          </a:xfrm>
        </p:grpSpPr>
        <p:grpSp>
          <p:nvGrpSpPr>
            <p:cNvPr id="22" name="Group 22"/>
            <p:cNvGrpSpPr/>
            <p:nvPr/>
          </p:nvGrpSpPr>
          <p:grpSpPr>
            <a:xfrm rot="-10800000">
              <a:off x="0" y="659364"/>
              <a:ext cx="833569" cy="833569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169989" y="766444"/>
              <a:ext cx="493592" cy="562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2519">
                  <a:solidFill>
                    <a:srgbClr val="000000"/>
                  </a:solidFill>
                  <a:latin typeface="DM Sans Bold"/>
                </a:rPr>
                <a:t>2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 rot="-5400000">
              <a:off x="75560" y="269021"/>
              <a:ext cx="682449" cy="144408"/>
              <a:chOff x="0" y="0"/>
              <a:chExt cx="2028619" cy="42926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-5080"/>
                <a:ext cx="202861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2028619" h="434340">
                    <a:moveTo>
                      <a:pt x="2010839" y="187960"/>
                    </a:moveTo>
                    <a:lnTo>
                      <a:pt x="1749219" y="11430"/>
                    </a:lnTo>
                    <a:cubicBezTo>
                      <a:pt x="1731439" y="0"/>
                      <a:pt x="1708579" y="3810"/>
                      <a:pt x="1695879" y="21590"/>
                    </a:cubicBezTo>
                    <a:cubicBezTo>
                      <a:pt x="1684449" y="39370"/>
                      <a:pt x="1688259" y="62230"/>
                      <a:pt x="1706039" y="74930"/>
                    </a:cubicBezTo>
                    <a:lnTo>
                      <a:pt x="186478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864789" y="257810"/>
                    </a:lnTo>
                    <a:lnTo>
                      <a:pt x="1706039" y="364490"/>
                    </a:lnTo>
                    <a:cubicBezTo>
                      <a:pt x="1688259" y="375920"/>
                      <a:pt x="1684449" y="400050"/>
                      <a:pt x="1695879" y="417830"/>
                    </a:cubicBezTo>
                    <a:cubicBezTo>
                      <a:pt x="1703499" y="429260"/>
                      <a:pt x="1714929" y="434340"/>
                      <a:pt x="1727629" y="434340"/>
                    </a:cubicBezTo>
                    <a:cubicBezTo>
                      <a:pt x="1735249" y="434340"/>
                      <a:pt x="1742869" y="431800"/>
                      <a:pt x="1749219" y="427990"/>
                    </a:cubicBezTo>
                    <a:lnTo>
                      <a:pt x="2012109" y="251460"/>
                    </a:lnTo>
                    <a:cubicBezTo>
                      <a:pt x="2022269" y="243840"/>
                      <a:pt x="2028619" y="232410"/>
                      <a:pt x="2028619" y="219710"/>
                    </a:cubicBezTo>
                    <a:cubicBezTo>
                      <a:pt x="2028619" y="207010"/>
                      <a:pt x="2022269" y="195580"/>
                      <a:pt x="2010839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4429976" y="3064189"/>
            <a:ext cx="2285367" cy="1927348"/>
            <a:chOff x="0" y="0"/>
            <a:chExt cx="3047156" cy="256979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047156" cy="2569797"/>
              <a:chOff x="0" y="0"/>
              <a:chExt cx="3216910" cy="294523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9050" y="223520"/>
                <a:ext cx="3178810" cy="2714096"/>
              </a:xfrm>
              <a:custGeom>
                <a:avLst/>
                <a:gdLst/>
                <a:ahLst/>
                <a:cxnLst/>
                <a:rect l="l" t="t" r="r" b="b"/>
                <a:pathLst>
                  <a:path w="3178810" h="2714096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1073945"/>
                      <a:pt x="7620" y="1532996"/>
                      <a:pt x="7620" y="1793346"/>
                    </a:cubicBezTo>
                    <a:cubicBezTo>
                      <a:pt x="7620" y="1987656"/>
                      <a:pt x="16510" y="2386436"/>
                      <a:pt x="21590" y="2578206"/>
                    </a:cubicBezTo>
                    <a:lnTo>
                      <a:pt x="130810" y="2692506"/>
                    </a:lnTo>
                    <a:cubicBezTo>
                      <a:pt x="275590" y="2700126"/>
                      <a:pt x="543560" y="2714096"/>
                      <a:pt x="793750" y="2714096"/>
                    </a:cubicBezTo>
                    <a:lnTo>
                      <a:pt x="3178810" y="2714096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12700" y="217170"/>
                <a:ext cx="3191510" cy="2726796"/>
              </a:xfrm>
              <a:custGeom>
                <a:avLst/>
                <a:gdLst/>
                <a:ahLst/>
                <a:cxnLst/>
                <a:rect l="l" t="t" r="r" b="b"/>
                <a:pathLst>
                  <a:path w="3191510" h="2726796">
                    <a:moveTo>
                      <a:pt x="3191510" y="2726796"/>
                    </a:moveTo>
                    <a:lnTo>
                      <a:pt x="800100" y="2726796"/>
                    </a:lnTo>
                    <a:cubicBezTo>
                      <a:pt x="547370" y="2726796"/>
                      <a:pt x="270510" y="2712826"/>
                      <a:pt x="137160" y="2705206"/>
                    </a:cubicBezTo>
                    <a:lnTo>
                      <a:pt x="134620" y="2705206"/>
                    </a:lnTo>
                    <a:lnTo>
                      <a:pt x="21590" y="2587096"/>
                    </a:lnTo>
                    <a:lnTo>
                      <a:pt x="21590" y="2584556"/>
                    </a:lnTo>
                    <a:cubicBezTo>
                      <a:pt x="16510" y="2381356"/>
                      <a:pt x="7620" y="1987656"/>
                      <a:pt x="7620" y="1799696"/>
                    </a:cubicBezTo>
                    <a:cubicBezTo>
                      <a:pt x="7620" y="1684126"/>
                      <a:pt x="6350" y="1507596"/>
                      <a:pt x="5080" y="1328892"/>
                    </a:cubicBezTo>
                    <a:cubicBezTo>
                      <a:pt x="3810" y="1152468"/>
                      <a:pt x="2540" y="952878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726796"/>
                    </a:lnTo>
                    <a:close/>
                    <a:moveTo>
                      <a:pt x="139700" y="2692506"/>
                    </a:moveTo>
                    <a:cubicBezTo>
                      <a:pt x="273050" y="2700126"/>
                      <a:pt x="548640" y="2714096"/>
                      <a:pt x="800100" y="2714096"/>
                    </a:cubicBezTo>
                    <a:lnTo>
                      <a:pt x="3178810" y="2714096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52878"/>
                      <a:pt x="16510" y="1152468"/>
                      <a:pt x="17780" y="1328892"/>
                    </a:cubicBezTo>
                    <a:cubicBezTo>
                      <a:pt x="19050" y="1507596"/>
                      <a:pt x="20320" y="1684126"/>
                      <a:pt x="20320" y="1799696"/>
                    </a:cubicBezTo>
                    <a:cubicBezTo>
                      <a:pt x="20320" y="1986386"/>
                      <a:pt x="29210" y="2377546"/>
                      <a:pt x="34290" y="2582016"/>
                    </a:cubicBezTo>
                    <a:lnTo>
                      <a:pt x="139700" y="2692506"/>
                    </a:lnTo>
                    <a:close/>
                    <a:moveTo>
                      <a:pt x="139700" y="2692506"/>
                    </a:moveTo>
                    <a:lnTo>
                      <a:pt x="133350" y="2566776"/>
                    </a:lnTo>
                    <a:lnTo>
                      <a:pt x="34290" y="2580746"/>
                    </a:lnTo>
                    <a:lnTo>
                      <a:pt x="139700" y="269250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617220" h="30480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311979" y="776025"/>
              <a:ext cx="2351490" cy="861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1"/>
                </a:lnSpc>
              </a:pPr>
              <a:r>
                <a:rPr lang="en-US" sz="1847" spc="18">
                  <a:solidFill>
                    <a:srgbClr val="000000"/>
                  </a:solidFill>
                  <a:latin typeface="DM Sans"/>
                </a:rPr>
                <a:t>Pose estimation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061247" y="3064189"/>
            <a:ext cx="2285367" cy="1944361"/>
            <a:chOff x="0" y="0"/>
            <a:chExt cx="3047156" cy="2592482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3047156" cy="2592482"/>
              <a:chOff x="0" y="0"/>
              <a:chExt cx="3216910" cy="297123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9050" y="223520"/>
                <a:ext cx="3178810" cy="2740095"/>
              </a:xfrm>
              <a:custGeom>
                <a:avLst/>
                <a:gdLst/>
                <a:ahLst/>
                <a:cxnLst/>
                <a:rect l="l" t="t" r="r" b="b"/>
                <a:pathLst>
                  <a:path w="3178810" h="2740095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1084101"/>
                      <a:pt x="7620" y="1558995"/>
                      <a:pt x="7620" y="1819345"/>
                    </a:cubicBezTo>
                    <a:cubicBezTo>
                      <a:pt x="7620" y="2013655"/>
                      <a:pt x="16510" y="2412435"/>
                      <a:pt x="21590" y="2604205"/>
                    </a:cubicBezTo>
                    <a:lnTo>
                      <a:pt x="130810" y="2718505"/>
                    </a:lnTo>
                    <a:cubicBezTo>
                      <a:pt x="275590" y="2726125"/>
                      <a:pt x="543560" y="2740095"/>
                      <a:pt x="793750" y="2740095"/>
                    </a:cubicBezTo>
                    <a:lnTo>
                      <a:pt x="3178810" y="2740095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2700" y="217170"/>
                <a:ext cx="3191510" cy="2752795"/>
              </a:xfrm>
              <a:custGeom>
                <a:avLst/>
                <a:gdLst/>
                <a:ahLst/>
                <a:cxnLst/>
                <a:rect l="l" t="t" r="r" b="b"/>
                <a:pathLst>
                  <a:path w="3191510" h="2752795">
                    <a:moveTo>
                      <a:pt x="3191510" y="2752795"/>
                    </a:moveTo>
                    <a:lnTo>
                      <a:pt x="800100" y="2752795"/>
                    </a:lnTo>
                    <a:cubicBezTo>
                      <a:pt x="547370" y="2752795"/>
                      <a:pt x="270510" y="2738825"/>
                      <a:pt x="137160" y="2731205"/>
                    </a:cubicBezTo>
                    <a:lnTo>
                      <a:pt x="134620" y="2731205"/>
                    </a:lnTo>
                    <a:lnTo>
                      <a:pt x="21590" y="2613095"/>
                    </a:lnTo>
                    <a:lnTo>
                      <a:pt x="21590" y="2610555"/>
                    </a:lnTo>
                    <a:cubicBezTo>
                      <a:pt x="16510" y="2407355"/>
                      <a:pt x="7620" y="2013655"/>
                      <a:pt x="7620" y="1825695"/>
                    </a:cubicBezTo>
                    <a:cubicBezTo>
                      <a:pt x="7620" y="1710125"/>
                      <a:pt x="6350" y="1533595"/>
                      <a:pt x="5080" y="1351787"/>
                    </a:cubicBezTo>
                    <a:cubicBezTo>
                      <a:pt x="3810" y="1166323"/>
                      <a:pt x="2540" y="956504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752795"/>
                    </a:lnTo>
                    <a:close/>
                    <a:moveTo>
                      <a:pt x="139700" y="2718505"/>
                    </a:moveTo>
                    <a:cubicBezTo>
                      <a:pt x="273050" y="2726125"/>
                      <a:pt x="548640" y="2740095"/>
                      <a:pt x="800100" y="2740095"/>
                    </a:cubicBezTo>
                    <a:lnTo>
                      <a:pt x="3178810" y="2740095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56504"/>
                      <a:pt x="16510" y="1166323"/>
                      <a:pt x="17780" y="1351787"/>
                    </a:cubicBezTo>
                    <a:cubicBezTo>
                      <a:pt x="19050" y="1533595"/>
                      <a:pt x="20320" y="1710125"/>
                      <a:pt x="20320" y="1825695"/>
                    </a:cubicBezTo>
                    <a:cubicBezTo>
                      <a:pt x="20320" y="2012385"/>
                      <a:pt x="29210" y="2403545"/>
                      <a:pt x="34290" y="2608015"/>
                    </a:cubicBezTo>
                    <a:lnTo>
                      <a:pt x="139700" y="2718505"/>
                    </a:lnTo>
                    <a:close/>
                    <a:moveTo>
                      <a:pt x="139700" y="2718505"/>
                    </a:moveTo>
                    <a:lnTo>
                      <a:pt x="133350" y="2592775"/>
                    </a:lnTo>
                    <a:lnTo>
                      <a:pt x="34290" y="2606745"/>
                    </a:lnTo>
                    <a:lnTo>
                      <a:pt x="139700" y="27185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617220" h="30480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311979" y="776025"/>
              <a:ext cx="2351490" cy="884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7"/>
                </a:lnSpc>
              </a:pPr>
              <a:r>
                <a:rPr lang="en-US" sz="1845" spc="18">
                  <a:solidFill>
                    <a:srgbClr val="000000"/>
                  </a:solidFill>
                  <a:latin typeface="DM Sans"/>
                </a:rPr>
                <a:t>Keypoints detection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202725" y="2832148"/>
            <a:ext cx="3148771" cy="1772492"/>
            <a:chOff x="0" y="0"/>
            <a:chExt cx="4198361" cy="236332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98361" cy="2363322"/>
              <a:chOff x="0" y="0"/>
              <a:chExt cx="3989232" cy="243786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9050" y="223520"/>
                <a:ext cx="3951132" cy="2206724"/>
              </a:xfrm>
              <a:custGeom>
                <a:avLst/>
                <a:gdLst/>
                <a:ahLst/>
                <a:cxnLst/>
                <a:rect l="l" t="t" r="r" b="b"/>
                <a:pathLst>
                  <a:path w="3951132" h="2206724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875751"/>
                      <a:pt x="7620" y="1025624"/>
                      <a:pt x="7620" y="1285974"/>
                    </a:cubicBezTo>
                    <a:cubicBezTo>
                      <a:pt x="7620" y="1480284"/>
                      <a:pt x="16510" y="1879064"/>
                      <a:pt x="21590" y="2070834"/>
                    </a:cubicBezTo>
                    <a:lnTo>
                      <a:pt x="130810" y="2185134"/>
                    </a:lnTo>
                    <a:cubicBezTo>
                      <a:pt x="275590" y="2192754"/>
                      <a:pt x="543560" y="2206724"/>
                      <a:pt x="793750" y="2206724"/>
                    </a:cubicBezTo>
                    <a:lnTo>
                      <a:pt x="3951132" y="2206724"/>
                    </a:lnTo>
                    <a:lnTo>
                      <a:pt x="3951132" y="693420"/>
                    </a:lnTo>
                    <a:cubicBezTo>
                      <a:pt x="3951132" y="318770"/>
                      <a:pt x="3942242" y="41910"/>
                      <a:pt x="3942242" y="41910"/>
                    </a:cubicBezTo>
                    <a:cubicBezTo>
                      <a:pt x="3787302" y="21590"/>
                      <a:pt x="3631092" y="11430"/>
                      <a:pt x="3473612" y="12700"/>
                    </a:cubicBezTo>
                    <a:cubicBezTo>
                      <a:pt x="3200562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2700" y="217170"/>
                <a:ext cx="3963832" cy="2219424"/>
              </a:xfrm>
              <a:custGeom>
                <a:avLst/>
                <a:gdLst/>
                <a:ahLst/>
                <a:cxnLst/>
                <a:rect l="l" t="t" r="r" b="b"/>
                <a:pathLst>
                  <a:path w="3963832" h="2219424">
                    <a:moveTo>
                      <a:pt x="3963832" y="2219424"/>
                    </a:moveTo>
                    <a:lnTo>
                      <a:pt x="800100" y="2219424"/>
                    </a:lnTo>
                    <a:cubicBezTo>
                      <a:pt x="547370" y="2219424"/>
                      <a:pt x="270510" y="2205454"/>
                      <a:pt x="137160" y="2197834"/>
                    </a:cubicBezTo>
                    <a:lnTo>
                      <a:pt x="134620" y="2197834"/>
                    </a:lnTo>
                    <a:lnTo>
                      <a:pt x="21590" y="2079724"/>
                    </a:lnTo>
                    <a:lnTo>
                      <a:pt x="21590" y="2077184"/>
                    </a:lnTo>
                    <a:cubicBezTo>
                      <a:pt x="16510" y="1873984"/>
                      <a:pt x="7620" y="1480284"/>
                      <a:pt x="7620" y="1292324"/>
                    </a:cubicBezTo>
                    <a:cubicBezTo>
                      <a:pt x="7620" y="1176754"/>
                      <a:pt x="6350" y="1000224"/>
                      <a:pt x="5080" y="882101"/>
                    </a:cubicBezTo>
                    <a:cubicBezTo>
                      <a:pt x="3810" y="882101"/>
                      <a:pt x="2540" y="882101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2625252" y="16510"/>
                      <a:pt x="3110392" y="13970"/>
                    </a:cubicBezTo>
                    <a:cubicBezTo>
                      <a:pt x="3275492" y="12700"/>
                      <a:pt x="3410112" y="12700"/>
                      <a:pt x="3479962" y="12700"/>
                    </a:cubicBezTo>
                    <a:cubicBezTo>
                      <a:pt x="3633632" y="11430"/>
                      <a:pt x="3792382" y="21590"/>
                      <a:pt x="3949862" y="41910"/>
                    </a:cubicBezTo>
                    <a:lnTo>
                      <a:pt x="3954942" y="43180"/>
                    </a:lnTo>
                    <a:lnTo>
                      <a:pt x="3954942" y="48260"/>
                    </a:lnTo>
                    <a:cubicBezTo>
                      <a:pt x="3954942" y="50800"/>
                      <a:pt x="3963832" y="328930"/>
                      <a:pt x="3963832" y="699770"/>
                    </a:cubicBezTo>
                    <a:lnTo>
                      <a:pt x="3963832" y="2219424"/>
                    </a:lnTo>
                    <a:close/>
                    <a:moveTo>
                      <a:pt x="139700" y="2185134"/>
                    </a:moveTo>
                    <a:cubicBezTo>
                      <a:pt x="273050" y="2192754"/>
                      <a:pt x="548640" y="2206724"/>
                      <a:pt x="800100" y="2206724"/>
                    </a:cubicBezTo>
                    <a:lnTo>
                      <a:pt x="3951132" y="2206724"/>
                    </a:lnTo>
                    <a:lnTo>
                      <a:pt x="3951132" y="699770"/>
                    </a:lnTo>
                    <a:cubicBezTo>
                      <a:pt x="3951132" y="358140"/>
                      <a:pt x="3943512" y="93980"/>
                      <a:pt x="3942242" y="53340"/>
                    </a:cubicBezTo>
                    <a:cubicBezTo>
                      <a:pt x="3787302" y="33020"/>
                      <a:pt x="3631092" y="24130"/>
                      <a:pt x="3479962" y="25400"/>
                    </a:cubicBezTo>
                    <a:cubicBezTo>
                      <a:pt x="3410112" y="25400"/>
                      <a:pt x="3275492" y="27940"/>
                      <a:pt x="3110392" y="26670"/>
                    </a:cubicBezTo>
                    <a:cubicBezTo>
                      <a:pt x="2601122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882101"/>
                      <a:pt x="16510" y="882101"/>
                      <a:pt x="17780" y="882101"/>
                    </a:cubicBezTo>
                    <a:cubicBezTo>
                      <a:pt x="19050" y="1000224"/>
                      <a:pt x="20320" y="1176754"/>
                      <a:pt x="20320" y="1292324"/>
                    </a:cubicBezTo>
                    <a:cubicBezTo>
                      <a:pt x="20320" y="1479014"/>
                      <a:pt x="29210" y="1870174"/>
                      <a:pt x="34290" y="2074644"/>
                    </a:cubicBezTo>
                    <a:lnTo>
                      <a:pt x="139700" y="2185134"/>
                    </a:lnTo>
                    <a:close/>
                    <a:moveTo>
                      <a:pt x="139700" y="2185134"/>
                    </a:moveTo>
                    <a:lnTo>
                      <a:pt x="133350" y="2059404"/>
                    </a:lnTo>
                    <a:lnTo>
                      <a:pt x="34290" y="2073374"/>
                    </a:lnTo>
                    <a:lnTo>
                      <a:pt x="139700" y="21851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617220" h="30480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29843" y="857968"/>
              <a:ext cx="3239874" cy="470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5"/>
                </a:lnSpc>
              </a:pPr>
              <a:r>
                <a:rPr lang="en-US" sz="2050" spc="20">
                  <a:solidFill>
                    <a:srgbClr val="000000"/>
                  </a:solidFill>
                  <a:latin typeface="DM Sans"/>
                </a:rPr>
                <a:t>Recommendations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317967" y="5875201"/>
            <a:ext cx="625177" cy="1137014"/>
            <a:chOff x="0" y="0"/>
            <a:chExt cx="833569" cy="1516019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833569" cy="833569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169989" y="104650"/>
              <a:ext cx="493592" cy="567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2519">
                  <a:solidFill>
                    <a:srgbClr val="000000"/>
                  </a:solidFill>
                  <a:latin typeface="DM Sans Bold"/>
                </a:rPr>
                <a:t>3</a:t>
              </a:r>
            </a:p>
          </p:txBody>
        </p:sp>
        <p:grpSp>
          <p:nvGrpSpPr>
            <p:cNvPr id="49" name="Group 49"/>
            <p:cNvGrpSpPr/>
            <p:nvPr/>
          </p:nvGrpSpPr>
          <p:grpSpPr>
            <a:xfrm rot="5400000">
              <a:off x="75560" y="1102590"/>
              <a:ext cx="682449" cy="144408"/>
              <a:chOff x="0" y="0"/>
              <a:chExt cx="2028619" cy="42926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-5080"/>
                <a:ext cx="2028619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2028619" h="434340">
                    <a:moveTo>
                      <a:pt x="2010839" y="187960"/>
                    </a:moveTo>
                    <a:lnTo>
                      <a:pt x="1749219" y="11430"/>
                    </a:lnTo>
                    <a:cubicBezTo>
                      <a:pt x="1731439" y="0"/>
                      <a:pt x="1708579" y="3810"/>
                      <a:pt x="1695879" y="21590"/>
                    </a:cubicBezTo>
                    <a:cubicBezTo>
                      <a:pt x="1684449" y="39370"/>
                      <a:pt x="1688259" y="62230"/>
                      <a:pt x="1706039" y="74930"/>
                    </a:cubicBezTo>
                    <a:lnTo>
                      <a:pt x="1864789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864789" y="257810"/>
                    </a:lnTo>
                    <a:lnTo>
                      <a:pt x="1706039" y="364490"/>
                    </a:lnTo>
                    <a:cubicBezTo>
                      <a:pt x="1688259" y="375920"/>
                      <a:pt x="1684449" y="400050"/>
                      <a:pt x="1695879" y="417830"/>
                    </a:cubicBezTo>
                    <a:cubicBezTo>
                      <a:pt x="1703499" y="429260"/>
                      <a:pt x="1714929" y="434340"/>
                      <a:pt x="1727629" y="434340"/>
                    </a:cubicBezTo>
                    <a:cubicBezTo>
                      <a:pt x="1735249" y="434340"/>
                      <a:pt x="1742869" y="431800"/>
                      <a:pt x="1749219" y="427990"/>
                    </a:cubicBezTo>
                    <a:lnTo>
                      <a:pt x="2012109" y="251460"/>
                    </a:lnTo>
                    <a:cubicBezTo>
                      <a:pt x="2022269" y="243840"/>
                      <a:pt x="2028619" y="232410"/>
                      <a:pt x="2028619" y="219710"/>
                    </a:cubicBezTo>
                    <a:cubicBezTo>
                      <a:pt x="2028619" y="207010"/>
                      <a:pt x="2022269" y="195580"/>
                      <a:pt x="2010839" y="18796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51" name="Group 51"/>
          <p:cNvGrpSpPr/>
          <p:nvPr/>
        </p:nvGrpSpPr>
        <p:grpSpPr>
          <a:xfrm>
            <a:off x="9511882" y="7307496"/>
            <a:ext cx="3071937" cy="1798646"/>
            <a:chOff x="0" y="0"/>
            <a:chExt cx="4095916" cy="2398195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4095916" cy="2398195"/>
              <a:chOff x="0" y="0"/>
              <a:chExt cx="3835297" cy="2437864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19050" y="223520"/>
                <a:ext cx="3797197" cy="2206724"/>
              </a:xfrm>
              <a:custGeom>
                <a:avLst/>
                <a:gdLst/>
                <a:ahLst/>
                <a:cxnLst/>
                <a:rect l="l" t="t" r="r" b="b"/>
                <a:pathLst>
                  <a:path w="3797197" h="2206724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875751"/>
                      <a:pt x="7620" y="1025624"/>
                      <a:pt x="7620" y="1285974"/>
                    </a:cubicBezTo>
                    <a:cubicBezTo>
                      <a:pt x="7620" y="1480284"/>
                      <a:pt x="16510" y="1879064"/>
                      <a:pt x="21590" y="2070834"/>
                    </a:cubicBezTo>
                    <a:lnTo>
                      <a:pt x="130810" y="2185134"/>
                    </a:lnTo>
                    <a:cubicBezTo>
                      <a:pt x="275590" y="2192754"/>
                      <a:pt x="543560" y="2206724"/>
                      <a:pt x="793750" y="2206724"/>
                    </a:cubicBezTo>
                    <a:lnTo>
                      <a:pt x="3797197" y="2206724"/>
                    </a:lnTo>
                    <a:lnTo>
                      <a:pt x="3797197" y="693420"/>
                    </a:lnTo>
                    <a:cubicBezTo>
                      <a:pt x="3797197" y="318770"/>
                      <a:pt x="3788307" y="41910"/>
                      <a:pt x="3788307" y="41910"/>
                    </a:cubicBezTo>
                    <a:cubicBezTo>
                      <a:pt x="3633367" y="21590"/>
                      <a:pt x="3477157" y="11430"/>
                      <a:pt x="3319677" y="12700"/>
                    </a:cubicBezTo>
                    <a:cubicBezTo>
                      <a:pt x="3046627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12700" y="217170"/>
                <a:ext cx="3809897" cy="2219424"/>
              </a:xfrm>
              <a:custGeom>
                <a:avLst/>
                <a:gdLst/>
                <a:ahLst/>
                <a:cxnLst/>
                <a:rect l="l" t="t" r="r" b="b"/>
                <a:pathLst>
                  <a:path w="3809897" h="2219424">
                    <a:moveTo>
                      <a:pt x="3809897" y="2219424"/>
                    </a:moveTo>
                    <a:lnTo>
                      <a:pt x="800100" y="2219424"/>
                    </a:lnTo>
                    <a:cubicBezTo>
                      <a:pt x="547370" y="2219424"/>
                      <a:pt x="270510" y="2205454"/>
                      <a:pt x="137160" y="2197834"/>
                    </a:cubicBezTo>
                    <a:lnTo>
                      <a:pt x="134620" y="2197834"/>
                    </a:lnTo>
                    <a:lnTo>
                      <a:pt x="21590" y="2079724"/>
                    </a:lnTo>
                    <a:lnTo>
                      <a:pt x="21590" y="2077184"/>
                    </a:lnTo>
                    <a:cubicBezTo>
                      <a:pt x="16510" y="1873984"/>
                      <a:pt x="7620" y="1480284"/>
                      <a:pt x="7620" y="1292324"/>
                    </a:cubicBezTo>
                    <a:cubicBezTo>
                      <a:pt x="7620" y="1176754"/>
                      <a:pt x="6350" y="1000224"/>
                      <a:pt x="5080" y="882101"/>
                    </a:cubicBezTo>
                    <a:cubicBezTo>
                      <a:pt x="3810" y="882101"/>
                      <a:pt x="2540" y="882101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2471317" y="16510"/>
                      <a:pt x="2956457" y="13970"/>
                    </a:cubicBezTo>
                    <a:cubicBezTo>
                      <a:pt x="3121557" y="12700"/>
                      <a:pt x="3256177" y="12700"/>
                      <a:pt x="3326027" y="12700"/>
                    </a:cubicBezTo>
                    <a:cubicBezTo>
                      <a:pt x="3479697" y="11430"/>
                      <a:pt x="3638447" y="21590"/>
                      <a:pt x="3795927" y="41910"/>
                    </a:cubicBezTo>
                    <a:lnTo>
                      <a:pt x="3801007" y="43180"/>
                    </a:lnTo>
                    <a:lnTo>
                      <a:pt x="3801007" y="48260"/>
                    </a:lnTo>
                    <a:cubicBezTo>
                      <a:pt x="3801007" y="50800"/>
                      <a:pt x="3809897" y="328930"/>
                      <a:pt x="3809897" y="699770"/>
                    </a:cubicBezTo>
                    <a:lnTo>
                      <a:pt x="3809897" y="2219424"/>
                    </a:lnTo>
                    <a:close/>
                    <a:moveTo>
                      <a:pt x="139700" y="2185134"/>
                    </a:moveTo>
                    <a:cubicBezTo>
                      <a:pt x="273050" y="2192754"/>
                      <a:pt x="548640" y="2206724"/>
                      <a:pt x="800100" y="2206724"/>
                    </a:cubicBezTo>
                    <a:lnTo>
                      <a:pt x="3797197" y="2206724"/>
                    </a:lnTo>
                    <a:lnTo>
                      <a:pt x="3797197" y="699770"/>
                    </a:lnTo>
                    <a:cubicBezTo>
                      <a:pt x="3797197" y="358140"/>
                      <a:pt x="3789577" y="93980"/>
                      <a:pt x="3788307" y="53340"/>
                    </a:cubicBezTo>
                    <a:cubicBezTo>
                      <a:pt x="3633367" y="33020"/>
                      <a:pt x="3477157" y="24130"/>
                      <a:pt x="3326027" y="25400"/>
                    </a:cubicBezTo>
                    <a:cubicBezTo>
                      <a:pt x="3256177" y="25400"/>
                      <a:pt x="3121557" y="27940"/>
                      <a:pt x="2956457" y="26670"/>
                    </a:cubicBezTo>
                    <a:cubicBezTo>
                      <a:pt x="2447187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882101"/>
                      <a:pt x="16510" y="882101"/>
                      <a:pt x="17780" y="882101"/>
                    </a:cubicBezTo>
                    <a:cubicBezTo>
                      <a:pt x="19050" y="1000224"/>
                      <a:pt x="20320" y="1176754"/>
                      <a:pt x="20320" y="1292324"/>
                    </a:cubicBezTo>
                    <a:cubicBezTo>
                      <a:pt x="20320" y="1479014"/>
                      <a:pt x="29210" y="1870174"/>
                      <a:pt x="34290" y="2074644"/>
                    </a:cubicBezTo>
                    <a:lnTo>
                      <a:pt x="139700" y="2185134"/>
                    </a:lnTo>
                    <a:close/>
                    <a:moveTo>
                      <a:pt x="139700" y="2185134"/>
                    </a:moveTo>
                    <a:lnTo>
                      <a:pt x="133350" y="2059404"/>
                    </a:lnTo>
                    <a:lnTo>
                      <a:pt x="34290" y="2073374"/>
                    </a:lnTo>
                    <a:lnTo>
                      <a:pt x="139700" y="21851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617220" h="30480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419354" y="861947"/>
              <a:ext cx="3160817" cy="485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080" spc="20">
                  <a:solidFill>
                    <a:srgbClr val="000000"/>
                  </a:solidFill>
                  <a:latin typeface="DM Sans"/>
                </a:rPr>
                <a:t>Angle calculations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28700" y="1028309"/>
            <a:ext cx="11152694" cy="1699697"/>
            <a:chOff x="0" y="0"/>
            <a:chExt cx="14870258" cy="2266263"/>
          </a:xfrm>
        </p:grpSpPr>
        <p:sp>
          <p:nvSpPr>
            <p:cNvPr id="58" name="TextBox 58"/>
            <p:cNvSpPr txBox="1"/>
            <p:nvPr/>
          </p:nvSpPr>
          <p:spPr>
            <a:xfrm>
              <a:off x="0" y="66675"/>
              <a:ext cx="14870258" cy="1251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150"/>
                </a:lnSpc>
              </a:pPr>
              <a:r>
                <a:rPr lang="en-US" sz="6500">
                  <a:solidFill>
                    <a:srgbClr val="000000"/>
                  </a:solidFill>
                  <a:latin typeface="DM Sans Bold"/>
                </a:rPr>
                <a:t>Methodology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702701"/>
              <a:ext cx="14870258" cy="563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 spc="25">
                  <a:solidFill>
                    <a:srgbClr val="000000"/>
                  </a:solidFill>
                  <a:latin typeface="DM Sans"/>
                </a:rPr>
                <a:t>Workflow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1938"/>
          <a:stretch>
            <a:fillRect/>
          </a:stretch>
        </p:blipFill>
        <p:spPr>
          <a:xfrm>
            <a:off x="1267207" y="2499851"/>
            <a:ext cx="6936423" cy="52872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8647" b="1203"/>
          <a:stretch>
            <a:fillRect/>
          </a:stretch>
        </p:blipFill>
        <p:spPr>
          <a:xfrm>
            <a:off x="10133429" y="2499851"/>
            <a:ext cx="6573826" cy="52872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76325"/>
            <a:ext cx="16230600" cy="68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000000"/>
                </a:solidFill>
                <a:latin typeface="DM Sans Bold"/>
              </a:rPr>
              <a:t>Implementation &amp;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7207" y="8032631"/>
            <a:ext cx="6936423" cy="71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Figure 2a: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 The above picture depicts the mode selection functionality of the app. The current version of the app provides you with 2 modes to select from. Mode 1 is the Warrior Pose and Mode 2 is the Extended Hand to Big Toe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33429" y="8032631"/>
            <a:ext cx="6573826" cy="47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Figure 2b: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 The above picture shows the skeleton figure imposed on the human body identifying 18 body points.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653"/>
          <a:stretch>
            <a:fillRect/>
          </a:stretch>
        </p:blipFill>
        <p:spPr>
          <a:xfrm>
            <a:off x="695325" y="3085209"/>
            <a:ext cx="5371788" cy="45716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5653"/>
          <a:stretch>
            <a:fillRect/>
          </a:stretch>
        </p:blipFill>
        <p:spPr>
          <a:xfrm>
            <a:off x="6638650" y="3239384"/>
            <a:ext cx="5198832" cy="44175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6463"/>
          <a:stretch>
            <a:fillRect/>
          </a:stretch>
        </p:blipFill>
        <p:spPr>
          <a:xfrm>
            <a:off x="12375814" y="3239384"/>
            <a:ext cx="5244794" cy="44175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76325"/>
            <a:ext cx="16230600" cy="68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000000"/>
                </a:solidFill>
                <a:latin typeface="DM Sans Bold"/>
              </a:rPr>
              <a:t>Implementation &amp; 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5325" y="8210872"/>
            <a:ext cx="5371788" cy="71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Figure 3a: 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All keypoints detected</a:t>
            </a:r>
          </a:p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Comment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: Get lower on the right leg</a:t>
            </a:r>
          </a:p>
          <a:p>
            <a:pPr>
              <a:lnSpc>
                <a:spcPts val="1900"/>
              </a:lnSpc>
            </a:pPr>
            <a:endParaRPr lang="en-US" sz="1357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38650" y="8210872"/>
            <a:ext cx="5371788" cy="71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Figure 3b: 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All keypoints detected</a:t>
            </a:r>
          </a:p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Comment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: Straighten up the right forearm</a:t>
            </a:r>
          </a:p>
          <a:p>
            <a:pPr>
              <a:lnSpc>
                <a:spcPts val="1900"/>
              </a:lnSpc>
            </a:pPr>
            <a:endParaRPr lang="en-US" sz="1357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75814" y="8210872"/>
            <a:ext cx="5371788" cy="71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Figure 3c: 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All keypoints detected</a:t>
            </a:r>
          </a:p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Comment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: Straighten up the left forearm</a:t>
            </a:r>
          </a:p>
          <a:p>
            <a:pPr>
              <a:lnSpc>
                <a:spcPts val="1900"/>
              </a:lnSpc>
            </a:pPr>
            <a:endParaRPr lang="en-US" sz="1357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251" b="4074"/>
          <a:stretch>
            <a:fillRect/>
          </a:stretch>
        </p:blipFill>
        <p:spPr>
          <a:xfrm>
            <a:off x="695325" y="3392162"/>
            <a:ext cx="5371788" cy="42647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5509" b="2203"/>
          <a:stretch>
            <a:fillRect/>
          </a:stretch>
        </p:blipFill>
        <p:spPr>
          <a:xfrm>
            <a:off x="6638650" y="3392162"/>
            <a:ext cx="5198832" cy="42647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6565" b="3337"/>
          <a:stretch>
            <a:fillRect/>
          </a:stretch>
        </p:blipFill>
        <p:spPr>
          <a:xfrm>
            <a:off x="12375814" y="3392162"/>
            <a:ext cx="5244794" cy="426473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76325"/>
            <a:ext cx="16230600" cy="68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000000"/>
                </a:solidFill>
                <a:latin typeface="DM Sans Bold"/>
              </a:rPr>
              <a:t>Implementation &amp; 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5325" y="7958755"/>
            <a:ext cx="5371788" cy="71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Figure 4a: 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Not all keypoints detected</a:t>
            </a:r>
          </a:p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Comment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: You should straighten up your forearm</a:t>
            </a:r>
          </a:p>
          <a:p>
            <a:pPr>
              <a:lnSpc>
                <a:spcPts val="1900"/>
              </a:lnSpc>
            </a:pPr>
            <a:endParaRPr lang="en-US" sz="1357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75814" y="7958755"/>
            <a:ext cx="5371788" cy="95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Figure 4c: 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All keypoints detected</a:t>
            </a:r>
          </a:p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Comment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: You should raise your right leg more till you touch your feet</a:t>
            </a:r>
          </a:p>
          <a:p>
            <a:pPr>
              <a:lnSpc>
                <a:spcPts val="1900"/>
              </a:lnSpc>
            </a:pPr>
            <a:endParaRPr lang="en-US" sz="1357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8650" y="7958755"/>
            <a:ext cx="5371788" cy="71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Figure 4b: 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Not all keypoints detected</a:t>
            </a:r>
          </a:p>
          <a:p>
            <a:pPr>
              <a:lnSpc>
                <a:spcPts val="1900"/>
              </a:lnSpc>
            </a:pPr>
            <a:r>
              <a:rPr lang="en-US" sz="1357">
                <a:solidFill>
                  <a:srgbClr val="000000"/>
                </a:solidFill>
                <a:latin typeface="DM Sans Bold"/>
              </a:rPr>
              <a:t>Comment</a:t>
            </a:r>
            <a:r>
              <a:rPr lang="en-US" sz="1357">
                <a:solidFill>
                  <a:srgbClr val="000000"/>
                </a:solidFill>
                <a:latin typeface="DM Sans"/>
              </a:rPr>
              <a:t>: You should straighten up your left forearm</a:t>
            </a:r>
          </a:p>
          <a:p>
            <a:pPr>
              <a:lnSpc>
                <a:spcPts val="1900"/>
              </a:lnSpc>
            </a:pPr>
            <a:endParaRPr lang="en-US" sz="1357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81967" y="1348244"/>
            <a:ext cx="5694641" cy="1835904"/>
            <a:chOff x="0" y="0"/>
            <a:chExt cx="35298919" cy="113800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98918" cy="11380074"/>
            </a:xfrm>
            <a:custGeom>
              <a:avLst/>
              <a:gdLst/>
              <a:ahLst/>
              <a:cxnLst/>
              <a:rect l="l" t="t" r="r" b="b"/>
              <a:pathLst>
                <a:path w="35298918" h="11380074">
                  <a:moveTo>
                    <a:pt x="0" y="0"/>
                  </a:moveTo>
                  <a:lnTo>
                    <a:pt x="0" y="11380074"/>
                  </a:lnTo>
                  <a:lnTo>
                    <a:pt x="35298918" y="11380074"/>
                  </a:lnTo>
                  <a:lnTo>
                    <a:pt x="35298918" y="0"/>
                  </a:lnTo>
                  <a:lnTo>
                    <a:pt x="0" y="0"/>
                  </a:lnTo>
                  <a:close/>
                  <a:moveTo>
                    <a:pt x="35237961" y="11319114"/>
                  </a:moveTo>
                  <a:lnTo>
                    <a:pt x="59690" y="11319114"/>
                  </a:lnTo>
                  <a:lnTo>
                    <a:pt x="59690" y="59690"/>
                  </a:lnTo>
                  <a:lnTo>
                    <a:pt x="35237961" y="59690"/>
                  </a:lnTo>
                  <a:lnTo>
                    <a:pt x="35237961" y="1131911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694287" y="7030127"/>
            <a:ext cx="5694641" cy="2198088"/>
            <a:chOff x="0" y="0"/>
            <a:chExt cx="35298919" cy="136251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98918" cy="13625113"/>
            </a:xfrm>
            <a:custGeom>
              <a:avLst/>
              <a:gdLst/>
              <a:ahLst/>
              <a:cxnLst/>
              <a:rect l="l" t="t" r="r" b="b"/>
              <a:pathLst>
                <a:path w="35298918" h="13625113">
                  <a:moveTo>
                    <a:pt x="0" y="0"/>
                  </a:moveTo>
                  <a:lnTo>
                    <a:pt x="0" y="13625113"/>
                  </a:lnTo>
                  <a:lnTo>
                    <a:pt x="35298918" y="13625113"/>
                  </a:lnTo>
                  <a:lnTo>
                    <a:pt x="35298918" y="0"/>
                  </a:lnTo>
                  <a:lnTo>
                    <a:pt x="0" y="0"/>
                  </a:lnTo>
                  <a:close/>
                  <a:moveTo>
                    <a:pt x="35237961" y="13564153"/>
                  </a:moveTo>
                  <a:lnTo>
                    <a:pt x="59690" y="13564153"/>
                  </a:lnTo>
                  <a:lnTo>
                    <a:pt x="59690" y="59690"/>
                  </a:lnTo>
                  <a:lnTo>
                    <a:pt x="35237961" y="59690"/>
                  </a:lnTo>
                  <a:lnTo>
                    <a:pt x="35237961" y="1356415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5392" y="1839478"/>
            <a:ext cx="853435" cy="853435"/>
            <a:chOff x="0" y="0"/>
            <a:chExt cx="1137914" cy="11379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37914" cy="113791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32053" y="157517"/>
              <a:ext cx="673808" cy="756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15"/>
                </a:lnSpc>
                <a:spcBef>
                  <a:spcPct val="0"/>
                </a:spcBef>
              </a:pPr>
              <a:r>
                <a:rPr lang="en-US" sz="3439">
                  <a:solidFill>
                    <a:srgbClr val="000000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79109" y="1839478"/>
            <a:ext cx="853435" cy="853435"/>
            <a:chOff x="0" y="0"/>
            <a:chExt cx="1137914" cy="113791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137914" cy="113791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32053" y="157517"/>
              <a:ext cx="673808" cy="756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15"/>
                </a:lnSpc>
                <a:spcBef>
                  <a:spcPct val="0"/>
                </a:spcBef>
              </a:pPr>
              <a:r>
                <a:rPr lang="en-US" sz="3439">
                  <a:solidFill>
                    <a:srgbClr val="000000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13672" y="4478354"/>
            <a:ext cx="6930874" cy="1836325"/>
            <a:chOff x="0" y="0"/>
            <a:chExt cx="9241166" cy="244843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6675"/>
              <a:ext cx="9241166" cy="1354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699"/>
                </a:lnSpc>
              </a:pPr>
              <a:r>
                <a:rPr lang="en-US" sz="6999">
                  <a:solidFill>
                    <a:srgbClr val="000000"/>
                  </a:solidFill>
                  <a:latin typeface="DM Sans Bold"/>
                </a:rPr>
                <a:t>Future scope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66595"/>
              <a:ext cx="9241166" cy="581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114079" y="1529279"/>
            <a:ext cx="4771161" cy="139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5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Dynamic yoga exercises like Suryanamaskar could be added in the future version of the app.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56027" y="7156140"/>
            <a:ext cx="4771161" cy="186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The app could have two faces to it:</a:t>
            </a:r>
          </a:p>
          <a:p>
            <a:pPr marL="539750" lvl="1" indent="-269875">
              <a:lnSpc>
                <a:spcPts val="3749"/>
              </a:lnSpc>
              <a:buFont typeface="Arial"/>
              <a:buChar char="•"/>
            </a:pPr>
            <a:r>
              <a:rPr lang="en-US" sz="2499" spc="24">
                <a:solidFill>
                  <a:srgbClr val="000000"/>
                </a:solidFill>
                <a:latin typeface="DM Sans"/>
              </a:rPr>
              <a:t>Instructor </a:t>
            </a:r>
          </a:p>
          <a:p>
            <a:pPr marL="539750" lvl="1" indent="-269875">
              <a:lnSpc>
                <a:spcPts val="3750"/>
              </a:lnSpc>
              <a:buFont typeface="Arial"/>
              <a:buChar char="•"/>
            </a:pPr>
            <a:r>
              <a:rPr lang="en-US" sz="2499" spc="24">
                <a:solidFill>
                  <a:srgbClr val="000000"/>
                </a:solidFill>
                <a:latin typeface="DM Sans"/>
              </a:rPr>
              <a:t>User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68536" y="7392254"/>
            <a:ext cx="4771161" cy="139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The app could facilitate group yoga sessions for family and friends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706796" y="7060212"/>
            <a:ext cx="5694641" cy="2198088"/>
            <a:chOff x="0" y="0"/>
            <a:chExt cx="35298919" cy="136251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298918" cy="13625113"/>
            </a:xfrm>
            <a:custGeom>
              <a:avLst/>
              <a:gdLst/>
              <a:ahLst/>
              <a:cxnLst/>
              <a:rect l="l" t="t" r="r" b="b"/>
              <a:pathLst>
                <a:path w="35298918" h="13625113">
                  <a:moveTo>
                    <a:pt x="0" y="0"/>
                  </a:moveTo>
                  <a:lnTo>
                    <a:pt x="0" y="13625113"/>
                  </a:lnTo>
                  <a:lnTo>
                    <a:pt x="35298918" y="13625113"/>
                  </a:lnTo>
                  <a:lnTo>
                    <a:pt x="35298918" y="0"/>
                  </a:lnTo>
                  <a:lnTo>
                    <a:pt x="0" y="0"/>
                  </a:lnTo>
                  <a:close/>
                  <a:moveTo>
                    <a:pt x="35237961" y="13564153"/>
                  </a:moveTo>
                  <a:lnTo>
                    <a:pt x="59690" y="13564153"/>
                  </a:lnTo>
                  <a:lnTo>
                    <a:pt x="59690" y="59690"/>
                  </a:lnTo>
                  <a:lnTo>
                    <a:pt x="35237961" y="59690"/>
                  </a:lnTo>
                  <a:lnTo>
                    <a:pt x="35237961" y="1356415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927424" y="1763278"/>
            <a:ext cx="4771161" cy="92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The app could adopt a mobile version too, for ease of access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465684" y="1167152"/>
            <a:ext cx="5694641" cy="2198088"/>
            <a:chOff x="0" y="0"/>
            <a:chExt cx="35298919" cy="136251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298918" cy="13625113"/>
            </a:xfrm>
            <a:custGeom>
              <a:avLst/>
              <a:gdLst/>
              <a:ahLst/>
              <a:cxnLst/>
              <a:rect l="l" t="t" r="r" b="b"/>
              <a:pathLst>
                <a:path w="35298918" h="13625113">
                  <a:moveTo>
                    <a:pt x="0" y="0"/>
                  </a:moveTo>
                  <a:lnTo>
                    <a:pt x="0" y="13625113"/>
                  </a:lnTo>
                  <a:lnTo>
                    <a:pt x="35298918" y="13625113"/>
                  </a:lnTo>
                  <a:lnTo>
                    <a:pt x="35298918" y="0"/>
                  </a:lnTo>
                  <a:lnTo>
                    <a:pt x="0" y="0"/>
                  </a:lnTo>
                  <a:close/>
                  <a:moveTo>
                    <a:pt x="35237961" y="13564153"/>
                  </a:moveTo>
                  <a:lnTo>
                    <a:pt x="59690" y="13564153"/>
                  </a:lnTo>
                  <a:lnTo>
                    <a:pt x="59690" y="59690"/>
                  </a:lnTo>
                  <a:lnTo>
                    <a:pt x="35237961" y="59690"/>
                  </a:lnTo>
                  <a:lnTo>
                    <a:pt x="35237961" y="1356415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20221" y="7702453"/>
            <a:ext cx="853435" cy="853435"/>
            <a:chOff x="0" y="0"/>
            <a:chExt cx="1137914" cy="1137914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37914" cy="1137914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232053" y="157517"/>
              <a:ext cx="673808" cy="756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15"/>
                </a:lnSpc>
                <a:spcBef>
                  <a:spcPct val="0"/>
                </a:spcBef>
              </a:pPr>
              <a:r>
                <a:rPr lang="en-US" sz="3439">
                  <a:solidFill>
                    <a:srgbClr val="000000"/>
                  </a:solidFill>
                  <a:latin typeface="DM Sans Bold"/>
                </a:rPr>
                <a:t>4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79109" y="7702453"/>
            <a:ext cx="853435" cy="853435"/>
            <a:chOff x="0" y="0"/>
            <a:chExt cx="1137914" cy="1137914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137914" cy="1137914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232053" y="157517"/>
              <a:ext cx="673808" cy="756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15"/>
                </a:lnSpc>
                <a:spcBef>
                  <a:spcPct val="0"/>
                </a:spcBef>
              </a:pPr>
              <a:r>
                <a:rPr lang="en-US" sz="3439">
                  <a:solidFill>
                    <a:srgbClr val="000000"/>
                  </a:solidFill>
                  <a:latin typeface="DM Sa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26257" y="981075"/>
            <a:ext cx="3933043" cy="40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29th January,</a:t>
            </a:r>
            <a:r>
              <a:rPr lang="en-US" sz="2400" u="none">
                <a:solidFill>
                  <a:srgbClr val="000000"/>
                </a:solidFill>
                <a:latin typeface="DM Sans"/>
              </a:rPr>
              <a:t> 2021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3933043" cy="40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Capstone Project Sem 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89571" y="2368946"/>
            <a:ext cx="12108859" cy="156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00"/>
              </a:lnSpc>
            </a:pPr>
            <a:r>
              <a:rPr lang="en-US" sz="10999">
                <a:solidFill>
                  <a:srgbClr val="FFE500"/>
                </a:solidFill>
                <a:latin typeface="DM Sans Bold"/>
              </a:rPr>
              <a:t>Thank you!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839599" y="5296521"/>
            <a:ext cx="2604972" cy="2569370"/>
            <a:chOff x="0" y="0"/>
            <a:chExt cx="3473296" cy="3425826"/>
          </a:xfrm>
        </p:grpSpPr>
        <p:grpSp>
          <p:nvGrpSpPr>
            <p:cNvPr id="6" name="Group 6"/>
            <p:cNvGrpSpPr/>
            <p:nvPr/>
          </p:nvGrpSpPr>
          <p:grpSpPr>
            <a:xfrm rot="-426806">
              <a:off x="177671" y="181265"/>
              <a:ext cx="3117954" cy="3063295"/>
              <a:chOff x="0" y="0"/>
              <a:chExt cx="3216910" cy="316051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9050" y="223520"/>
                <a:ext cx="3178810" cy="2929376"/>
              </a:xfrm>
              <a:custGeom>
                <a:avLst/>
                <a:gdLst/>
                <a:ahLst/>
                <a:cxnLst/>
                <a:rect l="l" t="t" r="r" b="b"/>
                <a:pathLst>
                  <a:path w="3178810" h="2929376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1158039"/>
                      <a:pt x="7620" y="1748277"/>
                      <a:pt x="7620" y="2008627"/>
                    </a:cubicBezTo>
                    <a:cubicBezTo>
                      <a:pt x="7620" y="2202937"/>
                      <a:pt x="16510" y="2601717"/>
                      <a:pt x="21590" y="2793487"/>
                    </a:cubicBezTo>
                    <a:lnTo>
                      <a:pt x="130810" y="2907787"/>
                    </a:lnTo>
                    <a:cubicBezTo>
                      <a:pt x="275590" y="2915407"/>
                      <a:pt x="543560" y="2929377"/>
                      <a:pt x="793750" y="2929377"/>
                    </a:cubicBezTo>
                    <a:lnTo>
                      <a:pt x="3178810" y="2929377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2700" y="217170"/>
                <a:ext cx="3191510" cy="2942077"/>
              </a:xfrm>
              <a:custGeom>
                <a:avLst/>
                <a:gdLst/>
                <a:ahLst/>
                <a:cxnLst/>
                <a:rect l="l" t="t" r="r" b="b"/>
                <a:pathLst>
                  <a:path w="3191510" h="2942077">
                    <a:moveTo>
                      <a:pt x="3191510" y="2942077"/>
                    </a:moveTo>
                    <a:lnTo>
                      <a:pt x="800100" y="2942077"/>
                    </a:lnTo>
                    <a:cubicBezTo>
                      <a:pt x="547370" y="2942077"/>
                      <a:pt x="270510" y="2928107"/>
                      <a:pt x="137160" y="2920487"/>
                    </a:cubicBezTo>
                    <a:lnTo>
                      <a:pt x="134620" y="2920487"/>
                    </a:lnTo>
                    <a:lnTo>
                      <a:pt x="21590" y="2802377"/>
                    </a:lnTo>
                    <a:lnTo>
                      <a:pt x="21590" y="2799837"/>
                    </a:lnTo>
                    <a:cubicBezTo>
                      <a:pt x="16510" y="2596637"/>
                      <a:pt x="7620" y="2202937"/>
                      <a:pt x="7620" y="2014977"/>
                    </a:cubicBezTo>
                    <a:cubicBezTo>
                      <a:pt x="7620" y="1899407"/>
                      <a:pt x="6350" y="1722877"/>
                      <a:pt x="5080" y="1518468"/>
                    </a:cubicBezTo>
                    <a:cubicBezTo>
                      <a:pt x="3810" y="1267186"/>
                      <a:pt x="2540" y="982908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942077"/>
                    </a:lnTo>
                    <a:close/>
                    <a:moveTo>
                      <a:pt x="139700" y="2907787"/>
                    </a:moveTo>
                    <a:cubicBezTo>
                      <a:pt x="273050" y="2915407"/>
                      <a:pt x="548640" y="2929377"/>
                      <a:pt x="800100" y="2929377"/>
                    </a:cubicBezTo>
                    <a:lnTo>
                      <a:pt x="3178810" y="2929377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82908"/>
                      <a:pt x="16510" y="1267186"/>
                      <a:pt x="17780" y="1518468"/>
                    </a:cubicBezTo>
                    <a:cubicBezTo>
                      <a:pt x="19050" y="1722877"/>
                      <a:pt x="20320" y="1899407"/>
                      <a:pt x="20320" y="2014977"/>
                    </a:cubicBezTo>
                    <a:cubicBezTo>
                      <a:pt x="20320" y="2201667"/>
                      <a:pt x="29210" y="2592827"/>
                      <a:pt x="34290" y="2797297"/>
                    </a:cubicBezTo>
                    <a:lnTo>
                      <a:pt x="139700" y="2907787"/>
                    </a:lnTo>
                    <a:close/>
                    <a:moveTo>
                      <a:pt x="139700" y="2907787"/>
                    </a:moveTo>
                    <a:lnTo>
                      <a:pt x="133350" y="2782057"/>
                    </a:lnTo>
                    <a:lnTo>
                      <a:pt x="34290" y="2796027"/>
                    </a:lnTo>
                    <a:lnTo>
                      <a:pt x="139700" y="29077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617220" h="30480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 rot="-426806">
              <a:off x="759275" y="997428"/>
              <a:ext cx="1947782" cy="1749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spc="25">
                  <a:solidFill>
                    <a:srgbClr val="000000"/>
                  </a:solidFill>
                  <a:latin typeface="DM Sans"/>
                </a:rPr>
                <a:t>Have a great day ahead.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62572">
            <a:off x="9978136" y="4355447"/>
            <a:ext cx="2158766" cy="245314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70047" y="6142354"/>
            <a:ext cx="5232040" cy="41446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97902" y="3550474"/>
            <a:ext cx="11092196" cy="4181160"/>
            <a:chOff x="0" y="0"/>
            <a:chExt cx="14789595" cy="5574880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4789595" cy="3392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000000"/>
                  </a:solidFill>
                  <a:latin typeface="DM Sans Bold"/>
                </a:rPr>
                <a:t>Fall in love with taking care of yourself.</a:t>
              </a:r>
            </a:p>
            <a:p>
              <a:pPr marL="0" lvl="0" indent="0" algn="ctr">
                <a:lnSpc>
                  <a:spcPts val="6600"/>
                </a:lnSpc>
              </a:pPr>
              <a:r>
                <a:rPr lang="en-US" sz="6000">
                  <a:solidFill>
                    <a:srgbClr val="000000"/>
                  </a:solidFill>
                  <a:latin typeface="DM Sans Bold"/>
                </a:rPr>
                <a:t>Mind. Body. Spirit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4295964" y="4512918"/>
              <a:ext cx="6197668" cy="1061963"/>
            </a:xfrm>
            <a:prstGeom prst="rect">
              <a:avLst/>
            </a:prstGeom>
            <a:solidFill>
              <a:srgbClr val="FFE5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983342" y="4733543"/>
              <a:ext cx="4822910" cy="563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spc="25">
                  <a:solidFill>
                    <a:srgbClr val="000000"/>
                  </a:solidFill>
                  <a:latin typeface="DM Sans"/>
                </a:rPr>
                <a:t>Unknown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65970" y="1982495"/>
            <a:ext cx="7573701" cy="6322010"/>
            <a:chOff x="0" y="0"/>
            <a:chExt cx="46946505" cy="391877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46505" cy="39187741"/>
            </a:xfrm>
            <a:custGeom>
              <a:avLst/>
              <a:gdLst/>
              <a:ahLst/>
              <a:cxnLst/>
              <a:rect l="l" t="t" r="r" b="b"/>
              <a:pathLst>
                <a:path w="46946505" h="39187741">
                  <a:moveTo>
                    <a:pt x="0" y="0"/>
                  </a:moveTo>
                  <a:lnTo>
                    <a:pt x="0" y="39187741"/>
                  </a:lnTo>
                  <a:lnTo>
                    <a:pt x="46946505" y="39187741"/>
                  </a:lnTo>
                  <a:lnTo>
                    <a:pt x="46946505" y="0"/>
                  </a:lnTo>
                  <a:lnTo>
                    <a:pt x="0" y="0"/>
                  </a:lnTo>
                  <a:close/>
                  <a:moveTo>
                    <a:pt x="46885544" y="39126784"/>
                  </a:moveTo>
                  <a:lnTo>
                    <a:pt x="59690" y="39126784"/>
                  </a:lnTo>
                  <a:lnTo>
                    <a:pt x="59690" y="59690"/>
                  </a:lnTo>
                  <a:lnTo>
                    <a:pt x="46885544" y="59690"/>
                  </a:lnTo>
                  <a:lnTo>
                    <a:pt x="46885544" y="3912678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42715" y="2261716"/>
            <a:ext cx="7020212" cy="5763568"/>
            <a:chOff x="0" y="0"/>
            <a:chExt cx="9360283" cy="76847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1733" r="4722"/>
            <a:stretch>
              <a:fillRect/>
            </a:stretch>
          </p:blipFill>
          <p:spPr>
            <a:xfrm>
              <a:off x="0" y="0"/>
              <a:ext cx="4521391" cy="768475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1728" b="15732"/>
            <a:stretch>
              <a:fillRect/>
            </a:stretch>
          </p:blipFill>
          <p:spPr>
            <a:xfrm>
              <a:off x="4838891" y="0"/>
              <a:ext cx="4521391" cy="768475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274983" y="3859094"/>
            <a:ext cx="6539166" cy="3430987"/>
            <a:chOff x="0" y="0"/>
            <a:chExt cx="8718889" cy="4574650"/>
          </a:xfrm>
        </p:grpSpPr>
        <p:sp>
          <p:nvSpPr>
            <p:cNvPr id="8" name="TextBox 8"/>
            <p:cNvSpPr txBox="1"/>
            <p:nvPr/>
          </p:nvSpPr>
          <p:spPr>
            <a:xfrm>
              <a:off x="0" y="57150"/>
              <a:ext cx="8718889" cy="135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00"/>
                </a:lnSpc>
              </a:pPr>
              <a:r>
                <a:rPr lang="en-US" sz="7000">
                  <a:solidFill>
                    <a:srgbClr val="000000"/>
                  </a:solidFill>
                  <a:latin typeface="DM Sans Bold"/>
                </a:rPr>
                <a:t>Introduction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653517"/>
              <a:ext cx="8718889" cy="921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49"/>
                </a:lnSpc>
              </a:pPr>
              <a:endParaRPr/>
            </a:p>
            <a:p>
              <a:pPr marL="0" lvl="0" indent="0">
                <a:lnSpc>
                  <a:spcPts val="284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56022"/>
              <a:ext cx="8718889" cy="1154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25">
                  <a:solidFill>
                    <a:srgbClr val="000000"/>
                  </a:solidFill>
                  <a:latin typeface="DM Sans Bold"/>
                </a:rPr>
                <a:t>Hai Nguyen - BJ19BDS003</a:t>
              </a:r>
            </a:p>
            <a:p>
              <a:pPr marL="0" lvl="0" indent="0">
                <a:lnSpc>
                  <a:spcPts val="3500"/>
                </a:lnSpc>
              </a:pPr>
              <a:r>
                <a:rPr lang="en-US" sz="2500" spc="25">
                  <a:solidFill>
                    <a:srgbClr val="000000"/>
                  </a:solidFill>
                  <a:latin typeface="DM Sans Bold"/>
                </a:rPr>
                <a:t>Rithwik Chhugani - BS18BDS008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74481" y="5936326"/>
            <a:ext cx="1536466" cy="1534455"/>
            <a:chOff x="0" y="0"/>
            <a:chExt cx="2048622" cy="2045940"/>
          </a:xfrm>
        </p:grpSpPr>
        <p:grpSp>
          <p:nvGrpSpPr>
            <p:cNvPr id="12" name="Group 12"/>
            <p:cNvGrpSpPr/>
            <p:nvPr/>
          </p:nvGrpSpPr>
          <p:grpSpPr>
            <a:xfrm rot="-393831">
              <a:off x="99481" y="99666"/>
              <a:ext cx="1849659" cy="1846609"/>
              <a:chOff x="0" y="0"/>
              <a:chExt cx="3216910" cy="321160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9050" y="223520"/>
                <a:ext cx="3178810" cy="2980465"/>
              </a:xfrm>
              <a:custGeom>
                <a:avLst/>
                <a:gdLst/>
                <a:ahLst/>
                <a:cxnLst/>
                <a:rect l="l" t="t" r="r" b="b"/>
                <a:pathLst>
                  <a:path w="3178810" h="2980465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1177996"/>
                      <a:pt x="7620" y="1799365"/>
                      <a:pt x="7620" y="2059715"/>
                    </a:cubicBezTo>
                    <a:cubicBezTo>
                      <a:pt x="7620" y="2254025"/>
                      <a:pt x="16510" y="2652805"/>
                      <a:pt x="21590" y="2844575"/>
                    </a:cubicBezTo>
                    <a:lnTo>
                      <a:pt x="130810" y="2958875"/>
                    </a:lnTo>
                    <a:cubicBezTo>
                      <a:pt x="275590" y="2966495"/>
                      <a:pt x="543560" y="2980465"/>
                      <a:pt x="793750" y="2980465"/>
                    </a:cubicBezTo>
                    <a:lnTo>
                      <a:pt x="3178810" y="2980465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0" y="217170"/>
                <a:ext cx="3191510" cy="2993165"/>
              </a:xfrm>
              <a:custGeom>
                <a:avLst/>
                <a:gdLst/>
                <a:ahLst/>
                <a:cxnLst/>
                <a:rect l="l" t="t" r="r" b="b"/>
                <a:pathLst>
                  <a:path w="3191510" h="2993165">
                    <a:moveTo>
                      <a:pt x="3191510" y="2993165"/>
                    </a:moveTo>
                    <a:lnTo>
                      <a:pt x="800100" y="2993165"/>
                    </a:lnTo>
                    <a:cubicBezTo>
                      <a:pt x="547370" y="2993165"/>
                      <a:pt x="270510" y="2979195"/>
                      <a:pt x="137160" y="2971575"/>
                    </a:cubicBezTo>
                    <a:lnTo>
                      <a:pt x="134620" y="2971575"/>
                    </a:lnTo>
                    <a:lnTo>
                      <a:pt x="21590" y="2853465"/>
                    </a:lnTo>
                    <a:lnTo>
                      <a:pt x="21590" y="2850925"/>
                    </a:lnTo>
                    <a:cubicBezTo>
                      <a:pt x="16510" y="2647725"/>
                      <a:pt x="7620" y="2254025"/>
                      <a:pt x="7620" y="2066065"/>
                    </a:cubicBezTo>
                    <a:cubicBezTo>
                      <a:pt x="7620" y="1950495"/>
                      <a:pt x="6350" y="1773965"/>
                      <a:pt x="5080" y="1563456"/>
                    </a:cubicBezTo>
                    <a:cubicBezTo>
                      <a:pt x="3810" y="1294410"/>
                      <a:pt x="2540" y="990035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993165"/>
                    </a:lnTo>
                    <a:close/>
                    <a:moveTo>
                      <a:pt x="139700" y="2958875"/>
                    </a:moveTo>
                    <a:cubicBezTo>
                      <a:pt x="273050" y="2966495"/>
                      <a:pt x="548640" y="2980465"/>
                      <a:pt x="800100" y="2980465"/>
                    </a:cubicBezTo>
                    <a:lnTo>
                      <a:pt x="3178810" y="2980465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90035"/>
                      <a:pt x="16510" y="1294410"/>
                      <a:pt x="17780" y="1563456"/>
                    </a:cubicBezTo>
                    <a:cubicBezTo>
                      <a:pt x="19050" y="1773965"/>
                      <a:pt x="20320" y="1950495"/>
                      <a:pt x="20320" y="2066065"/>
                    </a:cubicBezTo>
                    <a:cubicBezTo>
                      <a:pt x="20320" y="2252755"/>
                      <a:pt x="29210" y="2643915"/>
                      <a:pt x="34290" y="2848385"/>
                    </a:cubicBezTo>
                    <a:lnTo>
                      <a:pt x="139700" y="2958875"/>
                    </a:lnTo>
                    <a:close/>
                    <a:moveTo>
                      <a:pt x="139700" y="2958875"/>
                    </a:moveTo>
                    <a:lnTo>
                      <a:pt x="133350" y="2833145"/>
                    </a:lnTo>
                    <a:lnTo>
                      <a:pt x="34290" y="2847115"/>
                    </a:lnTo>
                    <a:lnTo>
                      <a:pt x="139700" y="29588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617220" h="30480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 rot="-393831">
              <a:off x="344514" y="723977"/>
              <a:ext cx="1352623" cy="53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49"/>
                </a:lnSpc>
              </a:pPr>
              <a:r>
                <a:rPr lang="en-US" sz="2299" spc="22">
                  <a:solidFill>
                    <a:srgbClr val="000000"/>
                  </a:solidFill>
                  <a:latin typeface="DM Sans"/>
                </a:rPr>
                <a:t>Hai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722834" y="5936326"/>
            <a:ext cx="1536466" cy="1534455"/>
            <a:chOff x="0" y="0"/>
            <a:chExt cx="2048622" cy="2045940"/>
          </a:xfrm>
        </p:grpSpPr>
        <p:grpSp>
          <p:nvGrpSpPr>
            <p:cNvPr id="18" name="Group 18"/>
            <p:cNvGrpSpPr/>
            <p:nvPr/>
          </p:nvGrpSpPr>
          <p:grpSpPr>
            <a:xfrm rot="-393831">
              <a:off x="99481" y="99666"/>
              <a:ext cx="1849659" cy="1846609"/>
              <a:chOff x="0" y="0"/>
              <a:chExt cx="3216910" cy="321160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9050" y="223520"/>
                <a:ext cx="3178810" cy="2980465"/>
              </a:xfrm>
              <a:custGeom>
                <a:avLst/>
                <a:gdLst/>
                <a:ahLst/>
                <a:cxnLst/>
                <a:rect l="l" t="t" r="r" b="b"/>
                <a:pathLst>
                  <a:path w="3178810" h="2980465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1177996"/>
                      <a:pt x="7620" y="1799365"/>
                      <a:pt x="7620" y="2059715"/>
                    </a:cubicBezTo>
                    <a:cubicBezTo>
                      <a:pt x="7620" y="2254025"/>
                      <a:pt x="16510" y="2652805"/>
                      <a:pt x="21590" y="2844575"/>
                    </a:cubicBezTo>
                    <a:lnTo>
                      <a:pt x="130810" y="2958875"/>
                    </a:lnTo>
                    <a:cubicBezTo>
                      <a:pt x="275590" y="2966495"/>
                      <a:pt x="543560" y="2980465"/>
                      <a:pt x="793750" y="2980465"/>
                    </a:cubicBezTo>
                    <a:lnTo>
                      <a:pt x="3178810" y="2980465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12700" y="217170"/>
                <a:ext cx="3191510" cy="2993165"/>
              </a:xfrm>
              <a:custGeom>
                <a:avLst/>
                <a:gdLst/>
                <a:ahLst/>
                <a:cxnLst/>
                <a:rect l="l" t="t" r="r" b="b"/>
                <a:pathLst>
                  <a:path w="3191510" h="2993165">
                    <a:moveTo>
                      <a:pt x="3191510" y="2993165"/>
                    </a:moveTo>
                    <a:lnTo>
                      <a:pt x="800100" y="2993165"/>
                    </a:lnTo>
                    <a:cubicBezTo>
                      <a:pt x="547370" y="2993165"/>
                      <a:pt x="270510" y="2979195"/>
                      <a:pt x="137160" y="2971575"/>
                    </a:cubicBezTo>
                    <a:lnTo>
                      <a:pt x="134620" y="2971575"/>
                    </a:lnTo>
                    <a:lnTo>
                      <a:pt x="21590" y="2853465"/>
                    </a:lnTo>
                    <a:lnTo>
                      <a:pt x="21590" y="2850925"/>
                    </a:lnTo>
                    <a:cubicBezTo>
                      <a:pt x="16510" y="2647725"/>
                      <a:pt x="7620" y="2254025"/>
                      <a:pt x="7620" y="2066065"/>
                    </a:cubicBezTo>
                    <a:cubicBezTo>
                      <a:pt x="7620" y="1950495"/>
                      <a:pt x="6350" y="1773965"/>
                      <a:pt x="5080" y="1563456"/>
                    </a:cubicBezTo>
                    <a:cubicBezTo>
                      <a:pt x="3810" y="1294410"/>
                      <a:pt x="2540" y="990035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993165"/>
                    </a:lnTo>
                    <a:close/>
                    <a:moveTo>
                      <a:pt x="139700" y="2958875"/>
                    </a:moveTo>
                    <a:cubicBezTo>
                      <a:pt x="273050" y="2966495"/>
                      <a:pt x="548640" y="2980465"/>
                      <a:pt x="800100" y="2980465"/>
                    </a:cubicBezTo>
                    <a:lnTo>
                      <a:pt x="3178810" y="2980465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90035"/>
                      <a:pt x="16510" y="1294410"/>
                      <a:pt x="17780" y="1563456"/>
                    </a:cubicBezTo>
                    <a:cubicBezTo>
                      <a:pt x="19050" y="1773965"/>
                      <a:pt x="20320" y="1950495"/>
                      <a:pt x="20320" y="2066065"/>
                    </a:cubicBezTo>
                    <a:cubicBezTo>
                      <a:pt x="20320" y="2252755"/>
                      <a:pt x="29210" y="2643915"/>
                      <a:pt x="34290" y="2848385"/>
                    </a:cubicBezTo>
                    <a:lnTo>
                      <a:pt x="139700" y="2958875"/>
                    </a:lnTo>
                    <a:close/>
                    <a:moveTo>
                      <a:pt x="139700" y="2958875"/>
                    </a:moveTo>
                    <a:lnTo>
                      <a:pt x="133350" y="2833145"/>
                    </a:lnTo>
                    <a:lnTo>
                      <a:pt x="34290" y="2847115"/>
                    </a:lnTo>
                    <a:lnTo>
                      <a:pt x="139700" y="29588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617220" h="30480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 rot="-393831">
              <a:off x="344514" y="723977"/>
              <a:ext cx="1352623" cy="53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49"/>
                </a:lnSpc>
              </a:pPr>
              <a:r>
                <a:rPr lang="en-US" sz="2299" spc="22">
                  <a:solidFill>
                    <a:srgbClr val="000000"/>
                  </a:solidFill>
                  <a:latin typeface="DM Sans"/>
                </a:rPr>
                <a:t>Rithwik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326257" y="1028700"/>
            <a:ext cx="3933043" cy="35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29th January, 2021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1028700"/>
            <a:ext cx="3933043" cy="35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Capstone Project Sem 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26257" y="1028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29th January 2021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Capstone Project Sem 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95820" y="2978073"/>
            <a:ext cx="8647305" cy="100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00"/>
              </a:lnSpc>
            </a:pPr>
            <a:r>
              <a:rPr lang="en-US" sz="7000">
                <a:solidFill>
                  <a:srgbClr val="000000"/>
                </a:solidFill>
                <a:latin typeface="DM Sans Bold"/>
              </a:rPr>
              <a:t>Today's Agenda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95820" y="5536756"/>
            <a:ext cx="897809" cy="897809"/>
            <a:chOff x="0" y="0"/>
            <a:chExt cx="1197078" cy="119707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97078" cy="119707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44118" y="169174"/>
              <a:ext cx="708842" cy="79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66"/>
                </a:lnSpc>
                <a:spcBef>
                  <a:spcPct val="0"/>
                </a:spcBef>
              </a:pPr>
              <a:r>
                <a:rPr lang="en-US" sz="3618">
                  <a:solidFill>
                    <a:srgbClr val="000000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44794" y="5536756"/>
            <a:ext cx="5697889" cy="897809"/>
            <a:chOff x="0" y="0"/>
            <a:chExt cx="35319058" cy="55651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319057" cy="5565176"/>
            </a:xfrm>
            <a:custGeom>
              <a:avLst/>
              <a:gdLst/>
              <a:ahLst/>
              <a:cxnLst/>
              <a:rect l="l" t="t" r="r" b="b"/>
              <a:pathLst>
                <a:path w="35319057" h="5565176">
                  <a:moveTo>
                    <a:pt x="0" y="0"/>
                  </a:moveTo>
                  <a:lnTo>
                    <a:pt x="0" y="5565176"/>
                  </a:lnTo>
                  <a:lnTo>
                    <a:pt x="35319057" y="5565176"/>
                  </a:lnTo>
                  <a:lnTo>
                    <a:pt x="35319057" y="0"/>
                  </a:lnTo>
                  <a:lnTo>
                    <a:pt x="0" y="0"/>
                  </a:lnTo>
                  <a:close/>
                  <a:moveTo>
                    <a:pt x="35258099" y="5504216"/>
                  </a:moveTo>
                  <a:lnTo>
                    <a:pt x="59690" y="5504216"/>
                  </a:lnTo>
                  <a:lnTo>
                    <a:pt x="59690" y="59690"/>
                  </a:lnTo>
                  <a:lnTo>
                    <a:pt x="35258099" y="59690"/>
                  </a:lnTo>
                  <a:lnTo>
                    <a:pt x="35258099" y="55042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410597" y="5738952"/>
            <a:ext cx="4948492" cy="43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Inspiration / Motivation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95820" y="7489127"/>
            <a:ext cx="897809" cy="897809"/>
            <a:chOff x="0" y="0"/>
            <a:chExt cx="1197078" cy="119707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197078" cy="1197078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44118" y="169174"/>
              <a:ext cx="708842" cy="79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66"/>
                </a:lnSpc>
                <a:spcBef>
                  <a:spcPct val="0"/>
                </a:spcBef>
              </a:pPr>
              <a:r>
                <a:rPr lang="en-US" sz="3618">
                  <a:solidFill>
                    <a:srgbClr val="000000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44794" y="7489127"/>
            <a:ext cx="5697889" cy="897809"/>
            <a:chOff x="0" y="0"/>
            <a:chExt cx="35319058" cy="55651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319057" cy="5565176"/>
            </a:xfrm>
            <a:custGeom>
              <a:avLst/>
              <a:gdLst/>
              <a:ahLst/>
              <a:cxnLst/>
              <a:rect l="l" t="t" r="r" b="b"/>
              <a:pathLst>
                <a:path w="35319057" h="5565176">
                  <a:moveTo>
                    <a:pt x="0" y="0"/>
                  </a:moveTo>
                  <a:lnTo>
                    <a:pt x="0" y="5565176"/>
                  </a:lnTo>
                  <a:lnTo>
                    <a:pt x="35319057" y="5565176"/>
                  </a:lnTo>
                  <a:lnTo>
                    <a:pt x="35319057" y="0"/>
                  </a:lnTo>
                  <a:lnTo>
                    <a:pt x="0" y="0"/>
                  </a:lnTo>
                  <a:close/>
                  <a:moveTo>
                    <a:pt x="35258099" y="5504216"/>
                  </a:moveTo>
                  <a:lnTo>
                    <a:pt x="59690" y="5504216"/>
                  </a:lnTo>
                  <a:lnTo>
                    <a:pt x="59690" y="59690"/>
                  </a:lnTo>
                  <a:lnTo>
                    <a:pt x="35258099" y="59690"/>
                  </a:lnTo>
                  <a:lnTo>
                    <a:pt x="35258099" y="55042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3410597" y="7691323"/>
            <a:ext cx="4948492" cy="43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Project Scope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45316" y="5536756"/>
            <a:ext cx="897809" cy="897809"/>
            <a:chOff x="0" y="0"/>
            <a:chExt cx="1197078" cy="119707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97078" cy="1197078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44118" y="169174"/>
              <a:ext cx="708842" cy="79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66"/>
                </a:lnSpc>
                <a:spcBef>
                  <a:spcPct val="0"/>
                </a:spcBef>
              </a:pPr>
              <a:r>
                <a:rPr lang="en-US" sz="3618">
                  <a:solidFill>
                    <a:srgbClr val="000000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160094" y="5738952"/>
            <a:ext cx="4948492" cy="43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Selection of Technologies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545316" y="7489127"/>
            <a:ext cx="897809" cy="897809"/>
            <a:chOff x="0" y="0"/>
            <a:chExt cx="1197078" cy="119707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97078" cy="1197078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244118" y="169174"/>
              <a:ext cx="708842" cy="79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66"/>
                </a:lnSpc>
                <a:spcBef>
                  <a:spcPct val="0"/>
                </a:spcBef>
              </a:pPr>
              <a:r>
                <a:rPr lang="en-US" sz="3618">
                  <a:solidFill>
                    <a:srgbClr val="000000"/>
                  </a:solidFill>
                  <a:latin typeface="DM Sans Bold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794291" y="7489127"/>
            <a:ext cx="5697889" cy="897809"/>
            <a:chOff x="0" y="0"/>
            <a:chExt cx="35319058" cy="556517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319057" cy="5565176"/>
            </a:xfrm>
            <a:custGeom>
              <a:avLst/>
              <a:gdLst/>
              <a:ahLst/>
              <a:cxnLst/>
              <a:rect l="l" t="t" r="r" b="b"/>
              <a:pathLst>
                <a:path w="35319057" h="5565176">
                  <a:moveTo>
                    <a:pt x="0" y="0"/>
                  </a:moveTo>
                  <a:lnTo>
                    <a:pt x="0" y="5565176"/>
                  </a:lnTo>
                  <a:lnTo>
                    <a:pt x="35319057" y="5565176"/>
                  </a:lnTo>
                  <a:lnTo>
                    <a:pt x="35319057" y="0"/>
                  </a:lnTo>
                  <a:lnTo>
                    <a:pt x="0" y="0"/>
                  </a:lnTo>
                  <a:close/>
                  <a:moveTo>
                    <a:pt x="35258099" y="5504216"/>
                  </a:moveTo>
                  <a:lnTo>
                    <a:pt x="59690" y="5504216"/>
                  </a:lnTo>
                  <a:lnTo>
                    <a:pt x="59690" y="59690"/>
                  </a:lnTo>
                  <a:lnTo>
                    <a:pt x="35258099" y="59690"/>
                  </a:lnTo>
                  <a:lnTo>
                    <a:pt x="35258099" y="55042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1160094" y="7690977"/>
            <a:ext cx="4948492" cy="4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Implementation / Results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794291" y="5536756"/>
            <a:ext cx="5697889" cy="897809"/>
            <a:chOff x="0" y="0"/>
            <a:chExt cx="35319058" cy="556517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5319057" cy="5565176"/>
            </a:xfrm>
            <a:custGeom>
              <a:avLst/>
              <a:gdLst/>
              <a:ahLst/>
              <a:cxnLst/>
              <a:rect l="l" t="t" r="r" b="b"/>
              <a:pathLst>
                <a:path w="35319057" h="5565176">
                  <a:moveTo>
                    <a:pt x="0" y="0"/>
                  </a:moveTo>
                  <a:lnTo>
                    <a:pt x="0" y="5565176"/>
                  </a:lnTo>
                  <a:lnTo>
                    <a:pt x="35319057" y="5565176"/>
                  </a:lnTo>
                  <a:lnTo>
                    <a:pt x="35319057" y="0"/>
                  </a:lnTo>
                  <a:lnTo>
                    <a:pt x="0" y="0"/>
                  </a:lnTo>
                  <a:close/>
                  <a:moveTo>
                    <a:pt x="35258099" y="5504216"/>
                  </a:moveTo>
                  <a:lnTo>
                    <a:pt x="59690" y="5504216"/>
                  </a:lnTo>
                  <a:lnTo>
                    <a:pt x="59690" y="59690"/>
                  </a:lnTo>
                  <a:lnTo>
                    <a:pt x="35258099" y="59690"/>
                  </a:lnTo>
                  <a:lnTo>
                    <a:pt x="35258099" y="55042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3155" y="4385686"/>
            <a:ext cx="3848047" cy="3848047"/>
            <a:chOff x="0" y="0"/>
            <a:chExt cx="5130730" cy="5130730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2279882" y="4615978"/>
              <a:ext cx="570966" cy="458538"/>
              <a:chOff x="0" y="0"/>
              <a:chExt cx="706752" cy="508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00000">
              <a:off x="2279882" y="56214"/>
              <a:ext cx="570966" cy="458538"/>
              <a:chOff x="0" y="0"/>
              <a:chExt cx="706752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0" y="2336096"/>
              <a:ext cx="570966" cy="458538"/>
              <a:chOff x="0" y="0"/>
              <a:chExt cx="706752" cy="50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4559763" y="2336096"/>
              <a:ext cx="570966" cy="458538"/>
              <a:chOff x="0" y="0"/>
              <a:chExt cx="706752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7314931">
              <a:off x="1074580" y="4271325"/>
              <a:ext cx="570966" cy="458538"/>
              <a:chOff x="0" y="0"/>
              <a:chExt cx="706752" cy="508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7314931">
              <a:off x="3485183" y="400868"/>
              <a:ext cx="570966" cy="458538"/>
              <a:chOff x="0" y="0"/>
              <a:chExt cx="706752" cy="508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8885068">
              <a:off x="344653" y="1130795"/>
              <a:ext cx="570966" cy="458538"/>
              <a:chOff x="0" y="0"/>
              <a:chExt cx="706752" cy="508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8885068">
              <a:off x="4215110" y="3541397"/>
              <a:ext cx="570966" cy="458538"/>
              <a:chOff x="0" y="0"/>
              <a:chExt cx="706752" cy="508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 rot="9043094">
              <a:off x="291312" y="3451197"/>
              <a:ext cx="570966" cy="458538"/>
              <a:chOff x="0" y="0"/>
              <a:chExt cx="706752" cy="508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9043094">
              <a:off x="4268452" y="1220995"/>
              <a:ext cx="570966" cy="458538"/>
              <a:chOff x="0" y="0"/>
              <a:chExt cx="706752" cy="508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7156905">
              <a:off x="1164781" y="347526"/>
              <a:ext cx="570966" cy="458538"/>
              <a:chOff x="0" y="0"/>
              <a:chExt cx="706752" cy="508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-7156905">
              <a:off x="3394983" y="4324666"/>
              <a:ext cx="570966" cy="458538"/>
              <a:chOff x="0" y="0"/>
              <a:chExt cx="706752" cy="508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06752" h="76200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7314215" y="6214460"/>
            <a:ext cx="3426987" cy="4072540"/>
            <a:chOff x="0" y="0"/>
            <a:chExt cx="4569317" cy="5430054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10868" y="0"/>
              <a:ext cx="2338125" cy="3707687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40310"/>
            <a:stretch>
              <a:fillRect/>
            </a:stretch>
          </p:blipFill>
          <p:spPr>
            <a:xfrm>
              <a:off x="0" y="2583176"/>
              <a:ext cx="4569317" cy="2846878"/>
            </a:xfrm>
            <a:prstGeom prst="rect">
              <a:avLst/>
            </a:prstGeom>
          </p:spPr>
        </p:pic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 t="1868" b="1868"/>
          <a:stretch>
            <a:fillRect/>
          </a:stretch>
        </p:blipFill>
        <p:spPr>
          <a:xfrm>
            <a:off x="3266990" y="1390650"/>
            <a:ext cx="11521436" cy="290212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326257" y="1028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29th January 2021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1028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Capstone Project Sem 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90191" y="5414708"/>
            <a:ext cx="2453975" cy="656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0"/>
              </a:lnSpc>
              <a:spcBef>
                <a:spcPct val="0"/>
              </a:spcBef>
            </a:pPr>
            <a:r>
              <a:rPr lang="en-US" sz="3892" spc="3">
                <a:solidFill>
                  <a:srgbClr val="FFBD59"/>
                </a:solidFill>
                <a:latin typeface="Berkshire Swash"/>
              </a:rPr>
              <a:t>Namaste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26257" y="1028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29th January 2021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Capstone Project Sem 5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19200" y="2346290"/>
            <a:ext cx="14782800" cy="2192053"/>
            <a:chOff x="0" y="57150"/>
            <a:chExt cx="19710400" cy="2922738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17438469" cy="1364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00"/>
                </a:lnSpc>
              </a:pPr>
              <a:r>
                <a:rPr lang="en-US" sz="7000">
                  <a:solidFill>
                    <a:srgbClr val="000000"/>
                  </a:solidFill>
                  <a:latin typeface="DM Sans Bold"/>
                </a:rPr>
                <a:t>Motivation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10421"/>
              <a:ext cx="19710400" cy="11694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 spc="25" dirty="0">
                  <a:solidFill>
                    <a:srgbClr val="000000"/>
                  </a:solidFill>
                  <a:latin typeface="DM Sans" panose="020B0604020202020204" charset="0"/>
                </a:rPr>
                <a:t>Finding a qualified and available trainer </a:t>
              </a:r>
              <a:r>
                <a:rPr lang="en-US" sz="2500" spc="5" dirty="0">
                  <a:solidFill>
                    <a:srgbClr val="000000"/>
                  </a:solidFill>
                  <a:latin typeface="DM Sans" panose="020B0604020202020204" charset="0"/>
                </a:rPr>
                <a:t>is not always an easy task considering the proximity of accessibility, budget and quality.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257169"/>
            <a:ext cx="16230600" cy="4001131"/>
            <a:chOff x="0" y="0"/>
            <a:chExt cx="100607340" cy="248014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607341" cy="24801494"/>
            </a:xfrm>
            <a:custGeom>
              <a:avLst/>
              <a:gdLst/>
              <a:ahLst/>
              <a:cxnLst/>
              <a:rect l="l" t="t" r="r" b="b"/>
              <a:pathLst>
                <a:path w="100607341" h="24801494">
                  <a:moveTo>
                    <a:pt x="0" y="0"/>
                  </a:moveTo>
                  <a:lnTo>
                    <a:pt x="0" y="24801494"/>
                  </a:lnTo>
                  <a:lnTo>
                    <a:pt x="100607341" y="24801494"/>
                  </a:lnTo>
                  <a:lnTo>
                    <a:pt x="100607341" y="0"/>
                  </a:lnTo>
                  <a:lnTo>
                    <a:pt x="0" y="0"/>
                  </a:lnTo>
                  <a:close/>
                  <a:moveTo>
                    <a:pt x="100546377" y="24740535"/>
                  </a:moveTo>
                  <a:lnTo>
                    <a:pt x="59690" y="24740535"/>
                  </a:lnTo>
                  <a:lnTo>
                    <a:pt x="59690" y="59690"/>
                  </a:lnTo>
                  <a:lnTo>
                    <a:pt x="100546377" y="59690"/>
                  </a:lnTo>
                  <a:lnTo>
                    <a:pt x="100546377" y="2474053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00200" y="6067726"/>
            <a:ext cx="748319" cy="748319"/>
            <a:chOff x="0" y="0"/>
            <a:chExt cx="997758" cy="9977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97758" cy="99775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03471" y="129904"/>
              <a:ext cx="590816" cy="671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22"/>
                </a:lnSpc>
                <a:spcBef>
                  <a:spcPct val="0"/>
                </a:spcBef>
              </a:pPr>
              <a:r>
                <a:rPr lang="en-US" sz="3016">
                  <a:solidFill>
                    <a:srgbClr val="000000"/>
                  </a:solidFill>
                  <a:latin typeface="DM Sans Bold"/>
                </a:rPr>
                <a:t>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755833" y="6194831"/>
            <a:ext cx="3238588" cy="4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Availability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00200" y="7699424"/>
            <a:ext cx="748319" cy="748319"/>
            <a:chOff x="0" y="0"/>
            <a:chExt cx="997758" cy="99775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97758" cy="99775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03471" y="129904"/>
              <a:ext cx="590816" cy="671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22"/>
                </a:lnSpc>
                <a:spcBef>
                  <a:spcPct val="0"/>
                </a:spcBef>
              </a:pPr>
              <a:r>
                <a:rPr lang="en-US" sz="3016">
                  <a:solidFill>
                    <a:srgbClr val="000000"/>
                  </a:solidFill>
                  <a:latin typeface="DM Sans Bold"/>
                </a:rPr>
                <a:t>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55833" y="7826529"/>
            <a:ext cx="3238588" cy="4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Portability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946890" y="6067726"/>
            <a:ext cx="748319" cy="748319"/>
            <a:chOff x="0" y="0"/>
            <a:chExt cx="997758" cy="99775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997758" cy="997758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03471" y="129904"/>
              <a:ext cx="590816" cy="671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22"/>
                </a:lnSpc>
                <a:spcBef>
                  <a:spcPct val="0"/>
                </a:spcBef>
              </a:pPr>
              <a:r>
                <a:rPr lang="en-US" sz="3016">
                  <a:solidFill>
                    <a:srgbClr val="000000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102523" y="6194831"/>
            <a:ext cx="3238588" cy="4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Accessibility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946890" y="7699424"/>
            <a:ext cx="748319" cy="748319"/>
            <a:chOff x="0" y="0"/>
            <a:chExt cx="997758" cy="99775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997758" cy="997758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203471" y="129904"/>
              <a:ext cx="590816" cy="671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22"/>
                </a:lnSpc>
                <a:spcBef>
                  <a:spcPct val="0"/>
                </a:spcBef>
              </a:pPr>
              <a:r>
                <a:rPr lang="en-US" sz="3016">
                  <a:solidFill>
                    <a:srgbClr val="000000"/>
                  </a:solidFill>
                  <a:latin typeface="DM Sans Bold"/>
                </a:rPr>
                <a:t>4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102523" y="7826529"/>
            <a:ext cx="3238588" cy="4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Pocket-friendly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293579" y="6067726"/>
            <a:ext cx="748319" cy="748319"/>
            <a:chOff x="0" y="0"/>
            <a:chExt cx="997758" cy="997758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997758" cy="997758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203471" y="129904"/>
              <a:ext cx="590816" cy="671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22"/>
                </a:lnSpc>
                <a:spcBef>
                  <a:spcPct val="0"/>
                </a:spcBef>
              </a:pPr>
              <a:r>
                <a:rPr lang="en-US" sz="3016">
                  <a:solidFill>
                    <a:srgbClr val="000000"/>
                  </a:solidFill>
                  <a:latin typeface="DM Sans Bold"/>
                </a:rPr>
                <a:t>5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449212" y="6194831"/>
            <a:ext cx="3238588" cy="4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Efficiency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293579" y="7699424"/>
            <a:ext cx="748319" cy="748319"/>
            <a:chOff x="0" y="0"/>
            <a:chExt cx="997758" cy="997758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997758" cy="997758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203471" y="129904"/>
              <a:ext cx="590816" cy="671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22"/>
                </a:lnSpc>
                <a:spcBef>
                  <a:spcPct val="0"/>
                </a:spcBef>
              </a:pPr>
              <a:r>
                <a:rPr lang="en-US" sz="3016">
                  <a:solidFill>
                    <a:srgbClr val="000000"/>
                  </a:solidFill>
                  <a:latin typeface="DM Sans Bold"/>
                </a:rPr>
                <a:t>6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3449212" y="7826529"/>
            <a:ext cx="3238588" cy="4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Quality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525819" y="3179864"/>
            <a:ext cx="5236361" cy="39272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09562" y="4715943"/>
            <a:ext cx="6068876" cy="92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0"/>
              </a:lnSpc>
            </a:pPr>
            <a:r>
              <a:rPr lang="en-US" sz="6500">
                <a:solidFill>
                  <a:srgbClr val="000000"/>
                </a:solidFill>
                <a:latin typeface="DM Sans Bold"/>
              </a:rPr>
              <a:t>Scope</a:t>
            </a:r>
          </a:p>
        </p:txBody>
      </p:sp>
      <p:sp>
        <p:nvSpPr>
          <p:cNvPr id="4" name="TextBox 4"/>
          <p:cNvSpPr txBox="1"/>
          <p:nvPr/>
        </p:nvSpPr>
        <p:spPr>
          <a:xfrm rot="-323570">
            <a:off x="1690672" y="1747659"/>
            <a:ext cx="4783733" cy="132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Understanding how OpenPose library works to construct human skeleton structures</a:t>
            </a:r>
          </a:p>
        </p:txBody>
      </p:sp>
      <p:sp>
        <p:nvSpPr>
          <p:cNvPr id="5" name="TextBox 5"/>
          <p:cNvSpPr txBox="1"/>
          <p:nvPr/>
        </p:nvSpPr>
        <p:spPr>
          <a:xfrm rot="-323570">
            <a:off x="504390" y="5599295"/>
            <a:ext cx="4783733" cy="88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Weighing out the pros and cons of other technologies</a:t>
            </a:r>
          </a:p>
        </p:txBody>
      </p:sp>
      <p:sp>
        <p:nvSpPr>
          <p:cNvPr id="6" name="TextBox 6"/>
          <p:cNvSpPr txBox="1"/>
          <p:nvPr/>
        </p:nvSpPr>
        <p:spPr>
          <a:xfrm rot="-323570">
            <a:off x="6947784" y="8097912"/>
            <a:ext cx="4783733" cy="88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Adding sample postures for the prototype build</a:t>
            </a:r>
          </a:p>
        </p:txBody>
      </p:sp>
      <p:sp>
        <p:nvSpPr>
          <p:cNvPr id="7" name="TextBox 7"/>
          <p:cNvSpPr txBox="1"/>
          <p:nvPr/>
        </p:nvSpPr>
        <p:spPr>
          <a:xfrm rot="-323570">
            <a:off x="12204122" y="891159"/>
            <a:ext cx="4783733" cy="132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Researching about different angles and distances required for posture enhancement</a:t>
            </a:r>
          </a:p>
        </p:txBody>
      </p:sp>
      <p:sp>
        <p:nvSpPr>
          <p:cNvPr id="8" name="TextBox 8"/>
          <p:cNvSpPr txBox="1"/>
          <p:nvPr/>
        </p:nvSpPr>
        <p:spPr>
          <a:xfrm rot="-323570">
            <a:off x="12224995" y="3996622"/>
            <a:ext cx="4783733" cy="88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Researching the market for the idea</a:t>
            </a:r>
          </a:p>
        </p:txBody>
      </p:sp>
      <p:sp>
        <p:nvSpPr>
          <p:cNvPr id="9" name="TextBox 9"/>
          <p:cNvSpPr txBox="1"/>
          <p:nvPr/>
        </p:nvSpPr>
        <p:spPr>
          <a:xfrm rot="-323570">
            <a:off x="837370" y="8177581"/>
            <a:ext cx="4783733" cy="43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Built a suggestion function</a:t>
            </a:r>
          </a:p>
        </p:txBody>
      </p:sp>
      <p:sp>
        <p:nvSpPr>
          <p:cNvPr id="10" name="TextBox 10"/>
          <p:cNvSpPr txBox="1"/>
          <p:nvPr/>
        </p:nvSpPr>
        <p:spPr>
          <a:xfrm rot="-323570">
            <a:off x="12823243" y="6012603"/>
            <a:ext cx="4783733" cy="132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How to get the most out of the model and also understanding where it lacked</a:t>
            </a:r>
          </a:p>
        </p:txBody>
      </p:sp>
      <p:sp>
        <p:nvSpPr>
          <p:cNvPr id="11" name="TextBox 11"/>
          <p:cNvSpPr txBox="1"/>
          <p:nvPr/>
        </p:nvSpPr>
        <p:spPr>
          <a:xfrm rot="-323570">
            <a:off x="7151351" y="1637822"/>
            <a:ext cx="4783733" cy="43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DM Sans"/>
              </a:rPr>
              <a:t>Identifying a target population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515319" y="6715110"/>
            <a:ext cx="1527202" cy="1322557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3C051B"/>
            </a:solidFill>
          </p:spPr>
        </p:sp>
      </p:grpSp>
      <p:grpSp>
        <p:nvGrpSpPr>
          <p:cNvPr id="4" name="Group 4"/>
          <p:cNvGrpSpPr/>
          <p:nvPr/>
        </p:nvGrpSpPr>
        <p:grpSpPr>
          <a:xfrm rot="-413299">
            <a:off x="5504828" y="5991269"/>
            <a:ext cx="7548182" cy="604526"/>
            <a:chOff x="0" y="0"/>
            <a:chExt cx="2735435" cy="2190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35434" cy="219078"/>
            </a:xfrm>
            <a:custGeom>
              <a:avLst/>
              <a:gdLst/>
              <a:ahLst/>
              <a:cxnLst/>
              <a:rect l="l" t="t" r="r" b="b"/>
              <a:pathLst>
                <a:path w="2735434" h="219078">
                  <a:moveTo>
                    <a:pt x="0" y="0"/>
                  </a:moveTo>
                  <a:lnTo>
                    <a:pt x="2735434" y="0"/>
                  </a:lnTo>
                  <a:lnTo>
                    <a:pt x="2735434" y="219078"/>
                  </a:lnTo>
                  <a:lnTo>
                    <a:pt x="0" y="219078"/>
                  </a:ln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403765" y="762000"/>
            <a:ext cx="9750308" cy="1836325"/>
            <a:chOff x="0" y="0"/>
            <a:chExt cx="13000411" cy="2448433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3000411" cy="1354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699"/>
                </a:lnSpc>
              </a:pPr>
              <a:r>
                <a:rPr lang="en-US" sz="6999">
                  <a:solidFill>
                    <a:srgbClr val="000000"/>
                  </a:solidFill>
                  <a:latin typeface="DM Sans Bold"/>
                </a:rPr>
                <a:t>Technology selection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66595"/>
              <a:ext cx="13000411" cy="581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5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 rot="-422463">
            <a:off x="10062696" y="3348139"/>
            <a:ext cx="2873970" cy="58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4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DM Sans"/>
              </a:rPr>
              <a:t>MaskRCNN </a:t>
            </a:r>
          </a:p>
        </p:txBody>
      </p:sp>
      <p:sp>
        <p:nvSpPr>
          <p:cNvPr id="10" name="TextBox 10"/>
          <p:cNvSpPr txBox="1"/>
          <p:nvPr/>
        </p:nvSpPr>
        <p:spPr>
          <a:xfrm rot="-422463">
            <a:off x="5515994" y="5537599"/>
            <a:ext cx="2873970" cy="58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4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DM Sans"/>
              </a:rPr>
              <a:t>OpenPose </a:t>
            </a:r>
          </a:p>
        </p:txBody>
      </p:sp>
      <p:sp>
        <p:nvSpPr>
          <p:cNvPr id="11" name="TextBox 11"/>
          <p:cNvSpPr txBox="1"/>
          <p:nvPr/>
        </p:nvSpPr>
        <p:spPr>
          <a:xfrm rot="-422463">
            <a:off x="10668671" y="4133951"/>
            <a:ext cx="2366617" cy="58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4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DM Sans"/>
              </a:rPr>
              <a:t>AlphaPose </a:t>
            </a:r>
          </a:p>
        </p:txBody>
      </p:sp>
      <p:sp>
        <p:nvSpPr>
          <p:cNvPr id="12" name="TextBox 12"/>
          <p:cNvSpPr txBox="1"/>
          <p:nvPr/>
        </p:nvSpPr>
        <p:spPr>
          <a:xfrm rot="-422463">
            <a:off x="10666758" y="4833602"/>
            <a:ext cx="2873970" cy="58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4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DM Sans"/>
              </a:rPr>
              <a:t>DeepCut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95459" y="4176314"/>
            <a:ext cx="7097082" cy="3467069"/>
            <a:chOff x="0" y="0"/>
            <a:chExt cx="5782197" cy="2824721"/>
          </a:xfrm>
        </p:grpSpPr>
        <p:sp>
          <p:nvSpPr>
            <p:cNvPr id="3" name="Freeform 3"/>
            <p:cNvSpPr/>
            <p:nvPr/>
          </p:nvSpPr>
          <p:spPr>
            <a:xfrm>
              <a:off x="6350" y="1356601"/>
              <a:ext cx="5490097" cy="1461770"/>
            </a:xfrm>
            <a:custGeom>
              <a:avLst/>
              <a:gdLst/>
              <a:ahLst/>
              <a:cxnLst/>
              <a:rect l="l" t="t" r="r" b="b"/>
              <a:pathLst>
                <a:path w="5490097" h="1461770">
                  <a:moveTo>
                    <a:pt x="0" y="0"/>
                  </a:moveTo>
                  <a:lnTo>
                    <a:pt x="0" y="1461770"/>
                  </a:lnTo>
                  <a:lnTo>
                    <a:pt x="5490097" y="1461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-29210"/>
              <a:ext cx="5788547" cy="2855201"/>
            </a:xfrm>
            <a:custGeom>
              <a:avLst/>
              <a:gdLst/>
              <a:ahLst/>
              <a:cxnLst/>
              <a:rect l="l" t="t" r="r" b="b"/>
              <a:pathLst>
                <a:path w="5788547" h="2855201">
                  <a:moveTo>
                    <a:pt x="1270" y="45720"/>
                  </a:moveTo>
                  <a:lnTo>
                    <a:pt x="1270" y="938530"/>
                  </a:lnTo>
                  <a:cubicBezTo>
                    <a:pt x="1270" y="1116678"/>
                    <a:pt x="0" y="1403591"/>
                    <a:pt x="1270" y="1667751"/>
                  </a:cubicBezTo>
                  <a:cubicBezTo>
                    <a:pt x="5080" y="2436101"/>
                    <a:pt x="99060" y="2742171"/>
                    <a:pt x="99060" y="2742171"/>
                  </a:cubicBezTo>
                  <a:cubicBezTo>
                    <a:pt x="99060" y="2742171"/>
                    <a:pt x="579120" y="2842501"/>
                    <a:pt x="1004570" y="2848851"/>
                  </a:cubicBezTo>
                  <a:cubicBezTo>
                    <a:pt x="1385570" y="2855201"/>
                    <a:pt x="2247900" y="2853931"/>
                    <a:pt x="4959237" y="2853931"/>
                  </a:cubicBezTo>
                  <a:cubicBezTo>
                    <a:pt x="5378337" y="2853931"/>
                    <a:pt x="5779657" y="2853931"/>
                    <a:pt x="5779657" y="2853931"/>
                  </a:cubicBezTo>
                  <a:cubicBezTo>
                    <a:pt x="5779657" y="2853931"/>
                    <a:pt x="5777118" y="2201151"/>
                    <a:pt x="5779657" y="1784591"/>
                  </a:cubicBezTo>
                  <a:cubicBezTo>
                    <a:pt x="5788547" y="1274051"/>
                    <a:pt x="5784737" y="1113504"/>
                    <a:pt x="5784737" y="986790"/>
                  </a:cubicBezTo>
                  <a:cubicBezTo>
                    <a:pt x="5779657" y="438150"/>
                    <a:pt x="5779657" y="59690"/>
                    <a:pt x="5779657" y="59690"/>
                  </a:cubicBezTo>
                  <a:cubicBezTo>
                    <a:pt x="5779657" y="59690"/>
                    <a:pt x="5140847" y="34290"/>
                    <a:pt x="2390140" y="41910"/>
                  </a:cubicBezTo>
                  <a:cubicBezTo>
                    <a:pt x="2033270" y="48260"/>
                    <a:pt x="1306830" y="34290"/>
                    <a:pt x="918210" y="49530"/>
                  </a:cubicBezTo>
                  <a:cubicBezTo>
                    <a:pt x="494030" y="66040"/>
                    <a:pt x="247650" y="0"/>
                    <a:pt x="1270" y="457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173945" y="5844423"/>
            <a:ext cx="938963" cy="198686"/>
            <a:chOff x="0" y="0"/>
            <a:chExt cx="2028619" cy="429260"/>
          </a:xfrm>
        </p:grpSpPr>
        <p:sp>
          <p:nvSpPr>
            <p:cNvPr id="6" name="Freeform 6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l="l" t="t" r="r" b="b"/>
              <a:pathLst>
                <a:path w="2028619" h="434340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4180851" y="5844423"/>
            <a:ext cx="938963" cy="198686"/>
            <a:chOff x="0" y="0"/>
            <a:chExt cx="2028619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l="l" t="t" r="r" b="b"/>
              <a:pathLst>
                <a:path w="2028619" h="434340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 rot="8926276">
            <a:off x="4197372" y="7644923"/>
            <a:ext cx="938963" cy="198686"/>
            <a:chOff x="0" y="0"/>
            <a:chExt cx="2028619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l="l" t="t" r="r" b="b"/>
              <a:pathLst>
                <a:path w="2028619" h="434340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 rot="1910472">
            <a:off x="13155705" y="7641201"/>
            <a:ext cx="938963" cy="198686"/>
            <a:chOff x="0" y="0"/>
            <a:chExt cx="2028619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l="l" t="t" r="r" b="b"/>
              <a:pathLst>
                <a:path w="2028619" h="434340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1716341">
            <a:off x="13155705" y="3764976"/>
            <a:ext cx="938963" cy="198686"/>
            <a:chOff x="0" y="0"/>
            <a:chExt cx="2028619" cy="429260"/>
          </a:xfrm>
        </p:grpSpPr>
        <p:sp>
          <p:nvSpPr>
            <p:cNvPr id="14" name="Freeform 14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l="l" t="t" r="r" b="b"/>
              <a:pathLst>
                <a:path w="2028619" h="434340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8972392">
            <a:off x="4198025" y="3782765"/>
            <a:ext cx="938963" cy="198686"/>
            <a:chOff x="0" y="0"/>
            <a:chExt cx="2028619" cy="429260"/>
          </a:xfrm>
        </p:grpSpPr>
        <p:sp>
          <p:nvSpPr>
            <p:cNvPr id="16" name="Freeform 16"/>
            <p:cNvSpPr/>
            <p:nvPr/>
          </p:nvSpPr>
          <p:spPr>
            <a:xfrm>
              <a:off x="0" y="-5080"/>
              <a:ext cx="2028619" cy="434340"/>
            </a:xfrm>
            <a:custGeom>
              <a:avLst/>
              <a:gdLst/>
              <a:ahLst/>
              <a:cxnLst/>
              <a:rect l="l" t="t" r="r" b="b"/>
              <a:pathLst>
                <a:path w="2028619" h="434340">
                  <a:moveTo>
                    <a:pt x="2010839" y="187960"/>
                  </a:moveTo>
                  <a:lnTo>
                    <a:pt x="1749219" y="11430"/>
                  </a:lnTo>
                  <a:cubicBezTo>
                    <a:pt x="1731439" y="0"/>
                    <a:pt x="1708579" y="3810"/>
                    <a:pt x="1695879" y="21590"/>
                  </a:cubicBezTo>
                  <a:cubicBezTo>
                    <a:pt x="1684449" y="39370"/>
                    <a:pt x="1688259" y="62230"/>
                    <a:pt x="1706039" y="74930"/>
                  </a:cubicBezTo>
                  <a:lnTo>
                    <a:pt x="18647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64789" y="257810"/>
                  </a:lnTo>
                  <a:lnTo>
                    <a:pt x="1706039" y="364490"/>
                  </a:lnTo>
                  <a:cubicBezTo>
                    <a:pt x="1688259" y="375920"/>
                    <a:pt x="1684449" y="400050"/>
                    <a:pt x="1695879" y="417830"/>
                  </a:cubicBezTo>
                  <a:cubicBezTo>
                    <a:pt x="1703499" y="429260"/>
                    <a:pt x="1714929" y="434340"/>
                    <a:pt x="1727629" y="434340"/>
                  </a:cubicBezTo>
                  <a:cubicBezTo>
                    <a:pt x="1735249" y="434340"/>
                    <a:pt x="1742869" y="431800"/>
                    <a:pt x="1749219" y="427990"/>
                  </a:cubicBezTo>
                  <a:lnTo>
                    <a:pt x="2012109" y="251460"/>
                  </a:lnTo>
                  <a:cubicBezTo>
                    <a:pt x="2022269" y="243840"/>
                    <a:pt x="2028619" y="232410"/>
                    <a:pt x="2028619" y="219710"/>
                  </a:cubicBezTo>
                  <a:cubicBezTo>
                    <a:pt x="2028619" y="207010"/>
                    <a:pt x="2022269" y="195580"/>
                    <a:pt x="201083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068367" y="5053838"/>
            <a:ext cx="6151266" cy="1792164"/>
            <a:chOff x="0" y="0"/>
            <a:chExt cx="8201688" cy="238955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57150"/>
              <a:ext cx="8201688" cy="10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50"/>
                </a:lnSpc>
              </a:pPr>
              <a:r>
                <a:rPr lang="en-US" sz="5499">
                  <a:solidFill>
                    <a:srgbClr val="000000"/>
                  </a:solidFill>
                  <a:latin typeface="DM Sans Bold"/>
                </a:rPr>
                <a:t>OpenPose library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382046"/>
              <a:ext cx="8201688" cy="1007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9"/>
                </a:lnSpc>
              </a:pPr>
              <a:r>
                <a:rPr lang="en-US" sz="2200" spc="21">
                  <a:solidFill>
                    <a:srgbClr val="000000"/>
                  </a:solidFill>
                  <a:latin typeface="DM Sans"/>
                </a:rPr>
                <a:t>Introduced by Perceptual Computing Lab of Carnegie Mellon University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 rot="-91168">
            <a:off x="2097639" y="2912099"/>
            <a:ext cx="1979728" cy="402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DM Sans"/>
              </a:rPr>
              <a:t>Real-time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9617" y="5449540"/>
            <a:ext cx="3155391" cy="122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DM Sans"/>
              </a:rPr>
              <a:t>Best for multi-person detection due to the robust algorithm</a:t>
            </a:r>
          </a:p>
        </p:txBody>
      </p:sp>
      <p:sp>
        <p:nvSpPr>
          <p:cNvPr id="22" name="TextBox 22"/>
          <p:cNvSpPr txBox="1"/>
          <p:nvPr/>
        </p:nvSpPr>
        <p:spPr>
          <a:xfrm rot="64816">
            <a:off x="14161432" y="2539170"/>
            <a:ext cx="3111294" cy="81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DM Sans"/>
              </a:rPr>
              <a:t>Identify a total of 135 joint keypoints</a:t>
            </a:r>
          </a:p>
        </p:txBody>
      </p:sp>
      <p:sp>
        <p:nvSpPr>
          <p:cNvPr id="23" name="TextBox 23"/>
          <p:cNvSpPr txBox="1"/>
          <p:nvPr/>
        </p:nvSpPr>
        <p:spPr>
          <a:xfrm rot="102531">
            <a:off x="14093538" y="8241549"/>
            <a:ext cx="2453467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DM Sans"/>
              </a:rPr>
              <a:t>Ease of implementation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521783" y="5529586"/>
            <a:ext cx="3089868" cy="81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DM Sans"/>
              </a:rPr>
              <a:t>Offers 2 body map: COCO &amp; body_25</a:t>
            </a:r>
          </a:p>
        </p:txBody>
      </p:sp>
      <p:sp>
        <p:nvSpPr>
          <p:cNvPr id="25" name="TextBox 25"/>
          <p:cNvSpPr txBox="1"/>
          <p:nvPr/>
        </p:nvSpPr>
        <p:spPr>
          <a:xfrm rot="-109286">
            <a:off x="741788" y="8196659"/>
            <a:ext cx="3111294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DM Sans"/>
              </a:rPr>
              <a:t>VGG-19 CNN based model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403765" y="762000"/>
            <a:ext cx="9750308" cy="1836325"/>
            <a:chOff x="0" y="0"/>
            <a:chExt cx="13000411" cy="244843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66675"/>
              <a:ext cx="13000411" cy="1354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699"/>
                </a:lnSpc>
              </a:pPr>
              <a:r>
                <a:rPr lang="en-US" sz="6999">
                  <a:solidFill>
                    <a:srgbClr val="000000"/>
                  </a:solidFill>
                  <a:latin typeface="DM Sans Bold"/>
                </a:rPr>
                <a:t>Technology selection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866595"/>
              <a:ext cx="13000411" cy="581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5902624"/>
            <a:chOff x="0" y="0"/>
            <a:chExt cx="100607340" cy="36588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607341" cy="36588126"/>
            </a:xfrm>
            <a:custGeom>
              <a:avLst/>
              <a:gdLst/>
              <a:ahLst/>
              <a:cxnLst/>
              <a:rect l="l" t="t" r="r" b="b"/>
              <a:pathLst>
                <a:path w="100607341" h="36588126">
                  <a:moveTo>
                    <a:pt x="0" y="0"/>
                  </a:moveTo>
                  <a:lnTo>
                    <a:pt x="0" y="36588126"/>
                  </a:lnTo>
                  <a:lnTo>
                    <a:pt x="100607341" y="36588126"/>
                  </a:lnTo>
                  <a:lnTo>
                    <a:pt x="100607341" y="0"/>
                  </a:lnTo>
                  <a:lnTo>
                    <a:pt x="0" y="0"/>
                  </a:lnTo>
                  <a:close/>
                  <a:moveTo>
                    <a:pt x="100546377" y="36527166"/>
                  </a:moveTo>
                  <a:lnTo>
                    <a:pt x="59690" y="36527166"/>
                  </a:lnTo>
                  <a:lnTo>
                    <a:pt x="59690" y="59690"/>
                  </a:lnTo>
                  <a:lnTo>
                    <a:pt x="100546377" y="59690"/>
                  </a:lnTo>
                  <a:lnTo>
                    <a:pt x="100546377" y="3652716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05505" y="1771483"/>
            <a:ext cx="4496022" cy="337201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10287" y="4650104"/>
            <a:ext cx="1634183" cy="5161405"/>
            <a:chOff x="0" y="0"/>
            <a:chExt cx="2178911" cy="688187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18120" y="0"/>
              <a:ext cx="950729" cy="1657391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958" t="958" r="2927" b="627"/>
            <a:stretch>
              <a:fillRect/>
            </a:stretch>
          </p:blipFill>
          <p:spPr>
            <a:xfrm>
              <a:off x="575804" y="2532133"/>
              <a:ext cx="1413464" cy="434974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368" b="450"/>
            <a:stretch>
              <a:fillRect/>
            </a:stretch>
          </p:blipFill>
          <p:spPr>
            <a:xfrm>
              <a:off x="0" y="1135775"/>
              <a:ext cx="2178911" cy="228351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3967606" y="8048937"/>
            <a:ext cx="1002827" cy="1002827"/>
            <a:chOff x="0" y="0"/>
            <a:chExt cx="1337102" cy="133710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337102" cy="133710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72673" y="187236"/>
              <a:ext cx="791756" cy="886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59"/>
                </a:lnSpc>
                <a:spcBef>
                  <a:spcPct val="0"/>
                </a:spcBef>
              </a:pPr>
              <a:r>
                <a:rPr lang="en-US" sz="4042">
                  <a:solidFill>
                    <a:srgbClr val="000000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48982" y="8055333"/>
            <a:ext cx="996431" cy="996431"/>
            <a:chOff x="0" y="0"/>
            <a:chExt cx="1328575" cy="1328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328575" cy="1328575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70934" y="176031"/>
              <a:ext cx="786707" cy="890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22"/>
                </a:lnSpc>
                <a:spcBef>
                  <a:spcPct val="0"/>
                </a:spcBef>
              </a:pPr>
              <a:r>
                <a:rPr lang="en-US" sz="4016">
                  <a:solidFill>
                    <a:srgbClr val="000000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53308" y="8048937"/>
            <a:ext cx="1002827" cy="1002827"/>
            <a:chOff x="0" y="0"/>
            <a:chExt cx="1337102" cy="133710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337102" cy="133710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272673" y="187236"/>
              <a:ext cx="791756" cy="886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59"/>
                </a:lnSpc>
                <a:spcBef>
                  <a:spcPct val="0"/>
                </a:spcBef>
              </a:pPr>
              <a:r>
                <a:rPr lang="en-US" sz="4042">
                  <a:solidFill>
                    <a:srgbClr val="000000"/>
                  </a:solidFill>
                  <a:latin typeface="DM Sans Bold"/>
                </a:rPr>
                <a:t>3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rcRect l="19809" r="19809"/>
          <a:stretch>
            <a:fillRect/>
          </a:stretch>
        </p:blipFill>
        <p:spPr>
          <a:xfrm>
            <a:off x="12493956" y="1771483"/>
            <a:ext cx="4536611" cy="422710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rcRect l="18977" r="18977"/>
          <a:stretch>
            <a:fillRect/>
          </a:stretch>
        </p:blipFill>
        <p:spPr>
          <a:xfrm>
            <a:off x="8187586" y="2322614"/>
            <a:ext cx="4054726" cy="367597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351009" y="7786511"/>
            <a:ext cx="2296468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DM Sans"/>
              </a:rPr>
              <a:t>Browsed through different available static yoga postures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17296" y="7634111"/>
            <a:ext cx="212501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DM Sans"/>
              </a:rPr>
              <a:t>Chose postures where all 18 body points could be detected by the model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57454" y="7575389"/>
            <a:ext cx="2125016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</a:pPr>
            <a:r>
              <a:rPr lang="en-US" sz="2000" spc="20">
                <a:solidFill>
                  <a:srgbClr val="000000"/>
                </a:solidFill>
                <a:latin typeface="DM Sans"/>
              </a:rPr>
              <a:t>Deciding the range of the angles and distances in the selected postures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38718" y="2741925"/>
            <a:ext cx="4029596" cy="126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DM Sans Bold"/>
              </a:rPr>
              <a:t>Posture Selection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76623" y="6067328"/>
            <a:ext cx="3765688" cy="23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49"/>
              </a:lnSpc>
            </a:pPr>
            <a:r>
              <a:rPr lang="en-US" sz="1299" spc="12" dirty="0">
                <a:solidFill>
                  <a:srgbClr val="000000"/>
                </a:solidFill>
                <a:latin typeface="DM Sans Bold"/>
              </a:rPr>
              <a:t>Figure 1a: </a:t>
            </a:r>
            <a:r>
              <a:rPr lang="en-US" sz="1299" spc="12" dirty="0">
                <a:solidFill>
                  <a:srgbClr val="000000"/>
                </a:solidFill>
                <a:latin typeface="DM Sans"/>
              </a:rPr>
              <a:t>Extended Hand to Big Toe Pose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79417" y="6067328"/>
            <a:ext cx="3765688" cy="23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49"/>
              </a:lnSpc>
            </a:pPr>
            <a:r>
              <a:rPr lang="en-US" sz="1299" spc="12">
                <a:solidFill>
                  <a:srgbClr val="000000"/>
                </a:solidFill>
                <a:latin typeface="DM Sans Bold"/>
              </a:rPr>
              <a:t>Figure 1b: </a:t>
            </a:r>
            <a:r>
              <a:rPr lang="en-US" sz="1299" spc="12">
                <a:solidFill>
                  <a:srgbClr val="000000"/>
                </a:solidFill>
                <a:latin typeface="DM Sans"/>
              </a:rPr>
              <a:t>Warrior II Pose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544</Words>
  <Application>Microsoft Office PowerPoint</Application>
  <PresentationFormat>Custom</PresentationFormat>
  <Paragraphs>118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DM Sans</vt:lpstr>
      <vt:lpstr>Calibri</vt:lpstr>
      <vt:lpstr>DM Sans Bold</vt:lpstr>
      <vt:lpstr>Berkshire Swash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Storyboard Brainstorm Presentation</dc:title>
  <cp:lastModifiedBy>Hải Nguyễn Ngọc</cp:lastModifiedBy>
  <cp:revision>2</cp:revision>
  <dcterms:created xsi:type="dcterms:W3CDTF">2006-08-16T00:00:00Z</dcterms:created>
  <dcterms:modified xsi:type="dcterms:W3CDTF">2021-01-29T09:49:38Z</dcterms:modified>
  <dc:identifier>DAEUgiu33r0</dc:identifier>
</cp:coreProperties>
</file>